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545" r:id="rId3"/>
    <p:sldId id="551" r:id="rId4"/>
    <p:sldId id="311" r:id="rId5"/>
    <p:sldId id="552" r:id="rId6"/>
    <p:sldId id="553" r:id="rId7"/>
    <p:sldId id="305" r:id="rId8"/>
    <p:sldId id="257" r:id="rId9"/>
    <p:sldId id="293" r:id="rId10"/>
    <p:sldId id="268" r:id="rId11"/>
    <p:sldId id="269" r:id="rId12"/>
    <p:sldId id="283" r:id="rId13"/>
    <p:sldId id="298" r:id="rId14"/>
    <p:sldId id="302" r:id="rId15"/>
    <p:sldId id="276" r:id="rId16"/>
    <p:sldId id="295" r:id="rId17"/>
    <p:sldId id="270" r:id="rId18"/>
    <p:sldId id="297" r:id="rId19"/>
    <p:sldId id="272" r:id="rId20"/>
    <p:sldId id="308" r:id="rId21"/>
    <p:sldId id="275" r:id="rId22"/>
    <p:sldId id="271" r:id="rId23"/>
    <p:sldId id="306" r:id="rId24"/>
    <p:sldId id="277" r:id="rId25"/>
    <p:sldId id="274" r:id="rId26"/>
    <p:sldId id="278" r:id="rId27"/>
    <p:sldId id="280" r:id="rId28"/>
    <p:sldId id="547"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6" autoAdjust="0"/>
    <p:restoredTop sz="94660"/>
  </p:normalViewPr>
  <p:slideViewPr>
    <p:cSldViewPr snapToGrid="0">
      <p:cViewPr varScale="1">
        <p:scale>
          <a:sx n="68" d="100"/>
          <a:sy n="68" d="100"/>
        </p:scale>
        <p:origin x="64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F0403A-3E97-4607-BF4E-AB741AD02DE9}" type="datetimeFigureOut">
              <a:rPr lang="en-GB" smtClean="0"/>
              <a:t>23/06/2022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D0C594-4891-4C32-AD5D-8DF6D4692A4C}" type="slidenum">
              <a:rPr lang="en-GB" smtClean="0"/>
              <a:t>‹#›</a:t>
            </a:fld>
            <a:endParaRPr lang="en-GB"/>
          </a:p>
        </p:txBody>
      </p:sp>
    </p:spTree>
    <p:extLst>
      <p:ext uri="{BB962C8B-B14F-4D97-AF65-F5344CB8AC3E}">
        <p14:creationId xmlns:p14="http://schemas.microsoft.com/office/powerpoint/2010/main" val="3845950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6" name="Google Shape;126;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28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6C197-AFAA-4A44-9D09-D8389231C8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02B850B-64EE-421B-ABE0-AF0D264323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7B017A7-1578-4AD0-ABAC-6BA469B0B117}"/>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5" name="Footer Placeholder 4">
            <a:extLst>
              <a:ext uri="{FF2B5EF4-FFF2-40B4-BE49-F238E27FC236}">
                <a16:creationId xmlns:a16="http://schemas.microsoft.com/office/drawing/2014/main" id="{708869DE-1F5D-4CD1-A097-C3D5362872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54565C-CFBE-4B94-80A0-CCF0EF9937A0}"/>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602006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75314-1092-4877-A497-F6ACFE163E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E0A3D4-1178-4A25-92FE-8D4895BEBD1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6CDB37-69DD-4B70-9A2A-E02E733166E4}"/>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5" name="Footer Placeholder 4">
            <a:extLst>
              <a:ext uri="{FF2B5EF4-FFF2-40B4-BE49-F238E27FC236}">
                <a16:creationId xmlns:a16="http://schemas.microsoft.com/office/drawing/2014/main" id="{14597403-2EAA-4456-8765-96EDDD3041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313B06-1E81-470B-8D10-4D23ED910437}"/>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3832917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6A8EB-8508-4E24-9DDB-5A085299CF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041E86-3704-49EA-8B13-DDA4B55632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6DDF67D-4BDB-4278-BE6A-04E9406EA621}"/>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5" name="Footer Placeholder 4">
            <a:extLst>
              <a:ext uri="{FF2B5EF4-FFF2-40B4-BE49-F238E27FC236}">
                <a16:creationId xmlns:a16="http://schemas.microsoft.com/office/drawing/2014/main" id="{2ABE470F-E0D3-4D71-AF92-1DB9639C59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EC5BE5-DDF8-40B7-9D74-A53FA55B8A7D}"/>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4090998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C0D93-2CF9-49FF-9260-37C385A4AD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299064-F5E1-496C-9668-4CEFA991450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77C30FC-1F53-45F2-929C-B41DFB68107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D69E9A-8404-4B29-A7CB-06D07A7C2A2C}"/>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6" name="Footer Placeholder 5">
            <a:extLst>
              <a:ext uri="{FF2B5EF4-FFF2-40B4-BE49-F238E27FC236}">
                <a16:creationId xmlns:a16="http://schemas.microsoft.com/office/drawing/2014/main" id="{048482B7-DD72-4662-93F5-A4528FC800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081620-C641-4142-B0E8-B04C246B0DB7}"/>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1685923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11122-9989-4BCD-A89A-AD9ECE9A35A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B22ABB-DE70-42EB-8D37-49A227DF41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E9AE865-7817-40EF-B91F-158A67FE108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9DF4E68-E32B-4A0D-AF83-12AF9BB12E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648644E-CEC1-4FCC-9227-281A772DED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3534CCC-5B93-4426-980B-8A6727BEA9AA}"/>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8" name="Footer Placeholder 7">
            <a:extLst>
              <a:ext uri="{FF2B5EF4-FFF2-40B4-BE49-F238E27FC236}">
                <a16:creationId xmlns:a16="http://schemas.microsoft.com/office/drawing/2014/main" id="{50CC3DC9-F3CD-4E10-AA32-C8A763D80D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DCF621-0E7A-4018-A7F1-A853C4A15EFC}"/>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1180255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B8308-4C69-4068-B588-418F9BE81E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F575D1F-8DA1-409C-8A6F-F46430FA3CA4}"/>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4" name="Footer Placeholder 3">
            <a:extLst>
              <a:ext uri="{FF2B5EF4-FFF2-40B4-BE49-F238E27FC236}">
                <a16:creationId xmlns:a16="http://schemas.microsoft.com/office/drawing/2014/main" id="{66E8FADF-280B-4D48-BBB0-49E867FA051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35FFBB-5D9A-4336-866F-9A40CB1BF574}"/>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1234137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497100-4DD6-4E4B-929B-EB6B83A2BB7B}"/>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3" name="Footer Placeholder 2">
            <a:extLst>
              <a:ext uri="{FF2B5EF4-FFF2-40B4-BE49-F238E27FC236}">
                <a16:creationId xmlns:a16="http://schemas.microsoft.com/office/drawing/2014/main" id="{27B3FED3-0448-4CF5-8061-CD910E2D47C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ACBF4D-4AD7-4DCB-AE34-3F13C08D30D7}"/>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266594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63FAC-8CE4-4EA6-8B0F-A7189E0474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7CEFFA1-2067-4633-8B42-6DD7A05583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B7DBF8-4168-41FB-8CA3-EB65000C0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F24C454-573B-452C-8637-41726089554F}"/>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6" name="Footer Placeholder 5">
            <a:extLst>
              <a:ext uri="{FF2B5EF4-FFF2-40B4-BE49-F238E27FC236}">
                <a16:creationId xmlns:a16="http://schemas.microsoft.com/office/drawing/2014/main" id="{6B3683D3-7527-4B9D-9CF9-2433ACEC37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785F21-3852-41F1-AB4F-74BF6C61335B}"/>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667917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65862-4C7B-4D0F-81BD-6FCF26F21C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0EE012B-2154-4E83-83D6-E4A7674F37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853C293-BC37-49E9-809D-152BD1EBAD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EBD8252-BC55-4541-8139-C98BA437315E}"/>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6" name="Footer Placeholder 5">
            <a:extLst>
              <a:ext uri="{FF2B5EF4-FFF2-40B4-BE49-F238E27FC236}">
                <a16:creationId xmlns:a16="http://schemas.microsoft.com/office/drawing/2014/main" id="{15144F26-E179-4B99-A7A5-B2374176B1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3BE11E-ABB1-4B06-A42E-2A0FD4DF6FAC}"/>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4089262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9A3D9-36DC-434B-8659-471801DB53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B82D4E-397D-4310-A95D-68B52B30AD1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EB3FA6-22C7-4628-96C7-1B53E5D42D38}"/>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5" name="Footer Placeholder 4">
            <a:extLst>
              <a:ext uri="{FF2B5EF4-FFF2-40B4-BE49-F238E27FC236}">
                <a16:creationId xmlns:a16="http://schemas.microsoft.com/office/drawing/2014/main" id="{A534EDB8-3D26-4C93-A730-AEB0139068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EFEDA6-2C70-4C5F-9EF8-1350039FFE17}"/>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3446475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7FD146-DE73-4FF5-8A7E-95C194CD00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B39E52-50F4-4308-A99C-76D7A990CEF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AB99E5-F0A9-4347-822F-289A199E2857}"/>
              </a:ext>
            </a:extLst>
          </p:cNvPr>
          <p:cNvSpPr>
            <a:spLocks noGrp="1"/>
          </p:cNvSpPr>
          <p:nvPr>
            <p:ph type="dt" sz="half" idx="10"/>
          </p:nvPr>
        </p:nvSpPr>
        <p:spPr/>
        <p:txBody>
          <a:bodyPr/>
          <a:lstStyle/>
          <a:p>
            <a:fld id="{383AA2D6-1F9D-4E01-ADBE-0C08A5F24EF1}" type="datetimeFigureOut">
              <a:rPr lang="en-GB" smtClean="0"/>
              <a:t>23/06/2022</a:t>
            </a:fld>
            <a:endParaRPr lang="en-GB"/>
          </a:p>
        </p:txBody>
      </p:sp>
      <p:sp>
        <p:nvSpPr>
          <p:cNvPr id="5" name="Footer Placeholder 4">
            <a:extLst>
              <a:ext uri="{FF2B5EF4-FFF2-40B4-BE49-F238E27FC236}">
                <a16:creationId xmlns:a16="http://schemas.microsoft.com/office/drawing/2014/main" id="{DE7F64E3-EC1E-49D8-A551-06838375DE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FF0547-6A96-4C70-81BA-E44E9A0427B8}"/>
              </a:ext>
            </a:extLst>
          </p:cNvPr>
          <p:cNvSpPr>
            <a:spLocks noGrp="1"/>
          </p:cNvSpPr>
          <p:nvPr>
            <p:ph type="sldNum" sz="quarter" idx="12"/>
          </p:nvPr>
        </p:nvSpPr>
        <p:spPr/>
        <p:txBody>
          <a:bodyPr/>
          <a:lstStyle/>
          <a:p>
            <a:fld id="{78368A0E-F3F4-4EC8-9720-0B16AD244672}" type="slidenum">
              <a:rPr lang="en-GB" smtClean="0"/>
              <a:t>‹#›</a:t>
            </a:fld>
            <a:endParaRPr lang="en-GB"/>
          </a:p>
        </p:txBody>
      </p:sp>
    </p:spTree>
    <p:extLst>
      <p:ext uri="{BB962C8B-B14F-4D97-AF65-F5344CB8AC3E}">
        <p14:creationId xmlns:p14="http://schemas.microsoft.com/office/powerpoint/2010/main" val="2291151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1B1F1F-C821-48FE-BD35-9BAA6AB26D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C68014-F9B8-4A29-ADDC-3A1D0048EF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D6BE9E-7375-467B-A831-F60528BE41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3AA2D6-1F9D-4E01-ADBE-0C08A5F24EF1}" type="datetimeFigureOut">
              <a:rPr lang="en-GB" smtClean="0"/>
              <a:t>23/06/2022</a:t>
            </a:fld>
            <a:endParaRPr lang="en-GB"/>
          </a:p>
        </p:txBody>
      </p:sp>
      <p:sp>
        <p:nvSpPr>
          <p:cNvPr id="5" name="Footer Placeholder 4">
            <a:extLst>
              <a:ext uri="{FF2B5EF4-FFF2-40B4-BE49-F238E27FC236}">
                <a16:creationId xmlns:a16="http://schemas.microsoft.com/office/drawing/2014/main" id="{F73A7CEA-6527-44ED-A225-B36139FC6B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95E0BD0-F318-4183-9168-50E34E0DF3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368A0E-F3F4-4EC8-9720-0B16AD244672}" type="slidenum">
              <a:rPr lang="en-GB" smtClean="0"/>
              <a:t>‹#›</a:t>
            </a:fld>
            <a:endParaRPr lang="en-GB"/>
          </a:p>
        </p:txBody>
      </p:sp>
    </p:spTree>
    <p:extLst>
      <p:ext uri="{BB962C8B-B14F-4D97-AF65-F5344CB8AC3E}">
        <p14:creationId xmlns:p14="http://schemas.microsoft.com/office/powerpoint/2010/main" val="2195244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Teacher\AppData\Local\Microsoft\Windows\INetCache\Content.MSO\5F08964B.tmp">
            <a:extLst>
              <a:ext uri="{FF2B5EF4-FFF2-40B4-BE49-F238E27FC236}">
                <a16:creationId xmlns:a16="http://schemas.microsoft.com/office/drawing/2014/main" id="{5D72BD15-28DB-4171-89F4-C7B9E00B783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537972" y="796334"/>
            <a:ext cx="4817096" cy="4798244"/>
          </a:xfrm>
          <a:prstGeom prst="rect">
            <a:avLst/>
          </a:prstGeom>
          <a:noFill/>
          <a:ln>
            <a:noFill/>
          </a:ln>
        </p:spPr>
      </p:pic>
      <p:sp>
        <p:nvSpPr>
          <p:cNvPr id="5" name="Rectangle 4">
            <a:extLst>
              <a:ext uri="{FF2B5EF4-FFF2-40B4-BE49-F238E27FC236}">
                <a16:creationId xmlns:a16="http://schemas.microsoft.com/office/drawing/2014/main" id="{A5E98D1D-3BCF-45AC-A07C-E8EED5438D67}"/>
              </a:ext>
            </a:extLst>
          </p:cNvPr>
          <p:cNvSpPr/>
          <p:nvPr/>
        </p:nvSpPr>
        <p:spPr>
          <a:xfrm>
            <a:off x="2656436" y="5458369"/>
            <a:ext cx="6879127" cy="923330"/>
          </a:xfrm>
          <a:prstGeom prst="rect">
            <a:avLst/>
          </a:prstGeom>
          <a:solidFill>
            <a:schemeClr val="tx2">
              <a:lumMod val="20000"/>
              <a:lumOff val="80000"/>
            </a:schemeClr>
          </a:solid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Our Draft School Vision</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3" name="Rectangle 2">
            <a:extLst>
              <a:ext uri="{FF2B5EF4-FFF2-40B4-BE49-F238E27FC236}">
                <a16:creationId xmlns:a16="http://schemas.microsoft.com/office/drawing/2014/main" id="{06071FE1-DB27-43ED-87FD-DE7B61EA7FC9}"/>
              </a:ext>
            </a:extLst>
          </p:cNvPr>
          <p:cNvSpPr/>
          <p:nvPr/>
        </p:nvSpPr>
        <p:spPr>
          <a:xfrm>
            <a:off x="6804383" y="202693"/>
            <a:ext cx="5163401" cy="923330"/>
          </a:xfrm>
          <a:prstGeom prst="rect">
            <a:avLst/>
          </a:prstGeom>
          <a:solidFill>
            <a:schemeClr val="tx2">
              <a:lumMod val="20000"/>
              <a:lumOff val="80000"/>
            </a:schemeClr>
          </a:solid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a:t>
            </a:r>
            <a:r>
              <a:rPr lang="en-US" sz="5400" b="1" dirty="0" err="1">
                <a:ln w="22225">
                  <a:solidFill>
                    <a:schemeClr val="accent2"/>
                  </a:solidFill>
                  <a:prstDash val="solid"/>
                </a:ln>
                <a:solidFill>
                  <a:schemeClr val="accent2">
                    <a:lumMod val="40000"/>
                    <a:lumOff val="60000"/>
                  </a:schemeClr>
                </a:solidFill>
              </a:rPr>
              <a:t>ABrighterFuture</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40813018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406B3-A717-4449-9C96-B8496888DA17}"/>
              </a:ext>
            </a:extLst>
          </p:cNvPr>
          <p:cNvSpPr>
            <a:spLocks noGrp="1"/>
          </p:cNvSpPr>
          <p:nvPr>
            <p:ph type="title"/>
          </p:nvPr>
        </p:nvSpPr>
        <p:spPr/>
        <p:txBody>
          <a:bodyPr/>
          <a:lstStyle/>
          <a:p>
            <a:r>
              <a:rPr lang="en-GB" dirty="0"/>
              <a:t>What is curriculum?</a:t>
            </a:r>
          </a:p>
        </p:txBody>
      </p:sp>
      <p:sp>
        <p:nvSpPr>
          <p:cNvPr id="3" name="Content Placeholder 2">
            <a:extLst>
              <a:ext uri="{FF2B5EF4-FFF2-40B4-BE49-F238E27FC236}">
                <a16:creationId xmlns:a16="http://schemas.microsoft.com/office/drawing/2014/main" id="{D7FD180C-714C-4FBE-9B25-B59AA45D218D}"/>
              </a:ext>
            </a:extLst>
          </p:cNvPr>
          <p:cNvSpPr>
            <a:spLocks noGrp="1"/>
          </p:cNvSpPr>
          <p:nvPr>
            <p:ph idx="1"/>
          </p:nvPr>
        </p:nvSpPr>
        <p:spPr>
          <a:xfrm>
            <a:off x="838200" y="1825625"/>
            <a:ext cx="4318262" cy="4351338"/>
          </a:xfrm>
        </p:spPr>
        <p:txBody>
          <a:bodyPr>
            <a:normAutofit lnSpcReduction="10000"/>
          </a:bodyPr>
          <a:lstStyle/>
          <a:p>
            <a:r>
              <a:rPr lang="en-GB" dirty="0" err="1"/>
              <a:t>Currere</a:t>
            </a:r>
            <a:r>
              <a:rPr lang="en-GB" dirty="0"/>
              <a:t> – to run the course </a:t>
            </a:r>
          </a:p>
          <a:p>
            <a:endParaRPr lang="en-GB" dirty="0"/>
          </a:p>
          <a:p>
            <a:endParaRPr lang="en-GB" dirty="0"/>
          </a:p>
          <a:p>
            <a:r>
              <a:rPr lang="en-GB" dirty="0"/>
              <a:t>Not a document that we</a:t>
            </a:r>
          </a:p>
          <a:p>
            <a:pPr marL="0" indent="0">
              <a:buNone/>
            </a:pPr>
            <a:r>
              <a:rPr lang="en-GB" dirty="0"/>
              <a:t>lift from the shelf but it is much broader than that and we need to think much broader when we design our curriculum.</a:t>
            </a:r>
          </a:p>
        </p:txBody>
      </p:sp>
      <p:pic>
        <p:nvPicPr>
          <p:cNvPr id="1028" name="Picture 4" descr="Mountain River Snowdonia Art Photograph by Adrian Evans">
            <a:extLst>
              <a:ext uri="{FF2B5EF4-FFF2-40B4-BE49-F238E27FC236}">
                <a16:creationId xmlns:a16="http://schemas.microsoft.com/office/drawing/2014/main" id="{0338708C-DC29-4768-BF0D-0851EC5DED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5219" y="1561674"/>
            <a:ext cx="6687311" cy="4465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383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C1A8A-34F9-4B08-8D26-E5AF4ABD758D}"/>
              </a:ext>
            </a:extLst>
          </p:cNvPr>
          <p:cNvSpPr>
            <a:spLocks noGrp="1"/>
          </p:cNvSpPr>
          <p:nvPr>
            <p:ph type="title"/>
          </p:nvPr>
        </p:nvSpPr>
        <p:spPr>
          <a:solidFill>
            <a:schemeClr val="accent4">
              <a:lumMod val="40000"/>
              <a:lumOff val="60000"/>
            </a:schemeClr>
          </a:solidFill>
        </p:spPr>
        <p:txBody>
          <a:bodyPr/>
          <a:lstStyle/>
          <a:p>
            <a:r>
              <a:rPr lang="en-GB" dirty="0"/>
              <a:t>What does curriculum mean to us?</a:t>
            </a:r>
          </a:p>
        </p:txBody>
      </p:sp>
      <p:sp>
        <p:nvSpPr>
          <p:cNvPr id="3" name="Content Placeholder 2">
            <a:extLst>
              <a:ext uri="{FF2B5EF4-FFF2-40B4-BE49-F238E27FC236}">
                <a16:creationId xmlns:a16="http://schemas.microsoft.com/office/drawing/2014/main" id="{A6216D63-D7AA-4081-8C02-3F1D8778B850}"/>
              </a:ext>
            </a:extLst>
          </p:cNvPr>
          <p:cNvSpPr>
            <a:spLocks noGrp="1"/>
          </p:cNvSpPr>
          <p:nvPr>
            <p:ph idx="1"/>
          </p:nvPr>
        </p:nvSpPr>
        <p:spPr/>
        <p:txBody>
          <a:bodyPr/>
          <a:lstStyle/>
          <a:p>
            <a:r>
              <a:rPr lang="en-GB" dirty="0"/>
              <a:t>Finding moment of magic and enabling our children to explore and learn what they want to as well as covering what we ‘have’ to teach.</a:t>
            </a:r>
          </a:p>
          <a:p>
            <a:r>
              <a:rPr lang="en-GB" dirty="0"/>
              <a:t>Having a curriculum for purpose – what we went in to teaching for!</a:t>
            </a:r>
          </a:p>
          <a:p>
            <a:r>
              <a:rPr lang="en-GB" dirty="0"/>
              <a:t>Why are we doing it? What do we want for our children?</a:t>
            </a:r>
          </a:p>
          <a:p>
            <a:r>
              <a:rPr lang="en-GB" dirty="0"/>
              <a:t>We want a curriculum that the children care about and can be bothered about.</a:t>
            </a:r>
          </a:p>
        </p:txBody>
      </p:sp>
    </p:spTree>
    <p:extLst>
      <p:ext uri="{BB962C8B-B14F-4D97-AF65-F5344CB8AC3E}">
        <p14:creationId xmlns:p14="http://schemas.microsoft.com/office/powerpoint/2010/main" val="23836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911E8-6EBB-4624-A06C-BF192F77CF51}"/>
              </a:ext>
            </a:extLst>
          </p:cNvPr>
          <p:cNvSpPr>
            <a:spLocks noGrp="1"/>
          </p:cNvSpPr>
          <p:nvPr>
            <p:ph type="title"/>
          </p:nvPr>
        </p:nvSpPr>
        <p:spPr/>
        <p:txBody>
          <a:bodyPr/>
          <a:lstStyle/>
          <a:p>
            <a:r>
              <a:rPr lang="en-GB" dirty="0"/>
              <a:t>How have we put our vision together?</a:t>
            </a:r>
            <a:br>
              <a:rPr lang="en-GB" dirty="0"/>
            </a:br>
            <a:endParaRPr lang="en-GB" dirty="0"/>
          </a:p>
        </p:txBody>
      </p:sp>
      <p:sp>
        <p:nvSpPr>
          <p:cNvPr id="3" name="Content Placeholder 2">
            <a:extLst>
              <a:ext uri="{FF2B5EF4-FFF2-40B4-BE49-F238E27FC236}">
                <a16:creationId xmlns:a16="http://schemas.microsoft.com/office/drawing/2014/main" id="{F100CEE8-7BBE-4F44-AD6C-5791783364D4}"/>
              </a:ext>
            </a:extLst>
          </p:cNvPr>
          <p:cNvSpPr>
            <a:spLocks noGrp="1"/>
          </p:cNvSpPr>
          <p:nvPr>
            <p:ph idx="1"/>
          </p:nvPr>
        </p:nvSpPr>
        <p:spPr/>
        <p:txBody>
          <a:bodyPr>
            <a:normAutofit lnSpcReduction="10000"/>
          </a:bodyPr>
          <a:lstStyle/>
          <a:p>
            <a:r>
              <a:rPr lang="en-GB" dirty="0"/>
              <a:t>We spent time talking and thinking about curriculum and what our vision for our school curriculum would be. </a:t>
            </a:r>
          </a:p>
          <a:p>
            <a:r>
              <a:rPr lang="en-GB" dirty="0"/>
              <a:t>The CFW gives us a framework to design our own curriculum, specific to our children and our community. </a:t>
            </a:r>
          </a:p>
          <a:p>
            <a:r>
              <a:rPr lang="en-GB" dirty="0"/>
              <a:t>We needed to create our vision for what we want our ‘</a:t>
            </a:r>
            <a:r>
              <a:rPr lang="en-GB" dirty="0" err="1"/>
              <a:t>Pentrebane</a:t>
            </a:r>
            <a:r>
              <a:rPr lang="en-GB" dirty="0"/>
              <a:t>’ curriculum to look like.</a:t>
            </a:r>
          </a:p>
          <a:p>
            <a:r>
              <a:rPr lang="en-GB" dirty="0"/>
              <a:t>It is up to us to make some really important and exciting decisions about how we want our children to learn.</a:t>
            </a:r>
          </a:p>
          <a:p>
            <a:r>
              <a:rPr lang="en-GB" dirty="0"/>
              <a:t>MAKE IT PURPOSEFUL AND NOT CONTENT DRIVEN – WHAT DO </a:t>
            </a:r>
            <a:r>
              <a:rPr lang="en-GB" b="1" dirty="0"/>
              <a:t>OUR</a:t>
            </a:r>
            <a:r>
              <a:rPr lang="en-GB" dirty="0"/>
              <a:t> CHILDREN NEED?</a:t>
            </a:r>
          </a:p>
          <a:p>
            <a:endParaRPr lang="en-GB" dirty="0"/>
          </a:p>
        </p:txBody>
      </p:sp>
    </p:spTree>
    <p:extLst>
      <p:ext uri="{BB962C8B-B14F-4D97-AF65-F5344CB8AC3E}">
        <p14:creationId xmlns:p14="http://schemas.microsoft.com/office/powerpoint/2010/main" val="16083860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ED59D-320A-4FB1-BEAA-4ACA05A82204}"/>
              </a:ext>
            </a:extLst>
          </p:cNvPr>
          <p:cNvSpPr>
            <a:spLocks noGrp="1"/>
          </p:cNvSpPr>
          <p:nvPr>
            <p:ph type="title"/>
          </p:nvPr>
        </p:nvSpPr>
        <p:spPr>
          <a:solidFill>
            <a:srgbClr val="FFFF00"/>
          </a:solidFill>
        </p:spPr>
        <p:txBody>
          <a:bodyPr/>
          <a:lstStyle/>
          <a:p>
            <a:r>
              <a:rPr lang="en-GB" dirty="0"/>
              <a:t>Getting more out by putting less in!</a:t>
            </a:r>
          </a:p>
        </p:txBody>
      </p:sp>
      <p:sp>
        <p:nvSpPr>
          <p:cNvPr id="3" name="Content Placeholder 2">
            <a:extLst>
              <a:ext uri="{FF2B5EF4-FFF2-40B4-BE49-F238E27FC236}">
                <a16:creationId xmlns:a16="http://schemas.microsoft.com/office/drawing/2014/main" id="{B9B795EA-1976-45C2-B6CC-A8C52D5F1563}"/>
              </a:ext>
            </a:extLst>
          </p:cNvPr>
          <p:cNvSpPr>
            <a:spLocks noGrp="1"/>
          </p:cNvSpPr>
          <p:nvPr>
            <p:ph idx="1"/>
          </p:nvPr>
        </p:nvSpPr>
        <p:spPr/>
        <p:txBody>
          <a:bodyPr/>
          <a:lstStyle/>
          <a:p>
            <a:r>
              <a:rPr lang="en-GB" dirty="0"/>
              <a:t>The curriculum is the life blood of the school and it needs to have that weight out upon it. It isn’t just something that is typed up and put in a file or on the website!</a:t>
            </a:r>
          </a:p>
          <a:p>
            <a:r>
              <a:rPr lang="en-GB" dirty="0"/>
              <a:t>It is an expression of our school community and what we believe, want, desire and think is important for our pupils.</a:t>
            </a:r>
          </a:p>
          <a:p>
            <a:r>
              <a:rPr lang="en-GB" dirty="0"/>
              <a:t>We need to the learning to matter more to them – for it to be more engaging. </a:t>
            </a:r>
          </a:p>
          <a:p>
            <a:r>
              <a:rPr lang="en-GB" dirty="0"/>
              <a:t>Curriculum should be a broad range of experiences , aptitudes, interactions and values for our children to practice before they have to go out into the real world and do it for real!</a:t>
            </a:r>
          </a:p>
        </p:txBody>
      </p:sp>
    </p:spTree>
    <p:extLst>
      <p:ext uri="{BB962C8B-B14F-4D97-AF65-F5344CB8AC3E}">
        <p14:creationId xmlns:p14="http://schemas.microsoft.com/office/powerpoint/2010/main" val="234850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BEA44C-1738-400F-9C1A-F7D8FA45A35E}"/>
              </a:ext>
            </a:extLst>
          </p:cNvPr>
          <p:cNvSpPr>
            <a:spLocks noGrp="1"/>
          </p:cNvSpPr>
          <p:nvPr>
            <p:ph idx="1"/>
          </p:nvPr>
        </p:nvSpPr>
        <p:spPr>
          <a:xfrm>
            <a:off x="838200" y="386499"/>
            <a:ext cx="10515600" cy="5790464"/>
          </a:xfrm>
        </p:spPr>
        <p:txBody>
          <a:bodyPr>
            <a:normAutofit fontScale="92500" lnSpcReduction="10000"/>
          </a:bodyPr>
          <a:lstStyle/>
          <a:p>
            <a:r>
              <a:rPr lang="en-GB" dirty="0"/>
              <a:t>They need to see value in the now – the present time and not just be looking to the future. </a:t>
            </a:r>
          </a:p>
          <a:p>
            <a:r>
              <a:rPr lang="en-GB" dirty="0"/>
              <a:t>We want to empower them to go out and change the world.</a:t>
            </a:r>
          </a:p>
          <a:p>
            <a:r>
              <a:rPr lang="en-GB" dirty="0"/>
              <a:t>We need to give them real life experiences, within their community. </a:t>
            </a:r>
          </a:p>
          <a:p>
            <a:r>
              <a:rPr lang="en-GB" dirty="0"/>
              <a:t>We need to prepare them for a world that some of us will never see!</a:t>
            </a:r>
          </a:p>
          <a:p>
            <a:r>
              <a:rPr lang="en-GB" dirty="0"/>
              <a:t>We need to keep it real! Real life, genuine and authentic experiences that mean something to them. </a:t>
            </a:r>
          </a:p>
          <a:p>
            <a:r>
              <a:rPr lang="en-GB" dirty="0"/>
              <a:t>Children move from engaged to invested! They are ‘bothered’.</a:t>
            </a:r>
          </a:p>
          <a:p>
            <a:r>
              <a:rPr lang="en-GB" dirty="0"/>
              <a:t>Keep the children at the heart of everything we do.</a:t>
            </a:r>
          </a:p>
          <a:p>
            <a:r>
              <a:rPr lang="en-GB" dirty="0"/>
              <a:t>Have some form of desirable difficulty – challenge – make things purposely difficult (mud pies) – Don’t take away the opportunities for failure.</a:t>
            </a:r>
          </a:p>
          <a:p>
            <a:r>
              <a:rPr lang="en-GB" dirty="0"/>
              <a:t>Fluency of ideas. Our vision will continue to change and grow.</a:t>
            </a:r>
          </a:p>
          <a:p>
            <a:r>
              <a:rPr lang="en-GB" dirty="0"/>
              <a:t>It needs to be a curriculum for our school with levels of progression where we know where we want our children to be going.  </a:t>
            </a:r>
          </a:p>
        </p:txBody>
      </p:sp>
    </p:spTree>
    <p:extLst>
      <p:ext uri="{BB962C8B-B14F-4D97-AF65-F5344CB8AC3E}">
        <p14:creationId xmlns:p14="http://schemas.microsoft.com/office/powerpoint/2010/main" val="198165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D05BD-947A-43D5-8E35-8933D14D1CE6}"/>
              </a:ext>
            </a:extLst>
          </p:cNvPr>
          <p:cNvSpPr>
            <a:spLocks noGrp="1"/>
          </p:cNvSpPr>
          <p:nvPr>
            <p:ph type="title"/>
          </p:nvPr>
        </p:nvSpPr>
        <p:spPr/>
        <p:txBody>
          <a:bodyPr/>
          <a:lstStyle/>
          <a:p>
            <a:r>
              <a:rPr lang="en-GB" dirty="0"/>
              <a:t>A vision for </a:t>
            </a:r>
            <a:r>
              <a:rPr lang="en-GB" dirty="0" err="1"/>
              <a:t>Pentrebane</a:t>
            </a:r>
            <a:endParaRPr lang="en-GB" dirty="0"/>
          </a:p>
        </p:txBody>
      </p:sp>
      <p:sp>
        <p:nvSpPr>
          <p:cNvPr id="6" name="Content Placeholder 5">
            <a:extLst>
              <a:ext uri="{FF2B5EF4-FFF2-40B4-BE49-F238E27FC236}">
                <a16:creationId xmlns:a16="http://schemas.microsoft.com/office/drawing/2014/main" id="{27A328B6-B984-4E32-8E38-425016836E27}"/>
              </a:ext>
            </a:extLst>
          </p:cNvPr>
          <p:cNvSpPr>
            <a:spLocks noGrp="1"/>
          </p:cNvSpPr>
          <p:nvPr>
            <p:ph idx="1"/>
          </p:nvPr>
        </p:nvSpPr>
        <p:spPr>
          <a:xfrm>
            <a:off x="838200" y="1872759"/>
            <a:ext cx="10515600" cy="4351338"/>
          </a:xfrm>
        </p:spPr>
        <p:txBody>
          <a:bodyPr/>
          <a:lstStyle/>
          <a:p>
            <a:pPr marL="285750" indent="-285750"/>
            <a:r>
              <a:rPr lang="en-GB" dirty="0"/>
              <a:t>Learner centred approach</a:t>
            </a:r>
          </a:p>
          <a:p>
            <a:pPr marL="285750" indent="-285750"/>
            <a:r>
              <a:rPr lang="en-GB" dirty="0"/>
              <a:t>Broad and balanced</a:t>
            </a:r>
          </a:p>
          <a:p>
            <a:pPr marL="285750" indent="-285750"/>
            <a:r>
              <a:rPr lang="en-GB" dirty="0"/>
              <a:t>Enriching experiences</a:t>
            </a:r>
          </a:p>
          <a:p>
            <a:pPr marL="285750" indent="-285750"/>
            <a:r>
              <a:rPr lang="en-GB" dirty="0"/>
              <a:t>Promotes active citizenship</a:t>
            </a:r>
          </a:p>
          <a:p>
            <a:pPr marL="285750" indent="-285750"/>
            <a:r>
              <a:rPr lang="en-GB" dirty="0"/>
              <a:t>Strong cross curricular links</a:t>
            </a:r>
          </a:p>
          <a:p>
            <a:pPr marL="285750" indent="-285750"/>
            <a:r>
              <a:rPr lang="en-GB" dirty="0"/>
              <a:t>Promotes and encourages challenge and aspiration</a:t>
            </a:r>
          </a:p>
          <a:p>
            <a:pPr marL="285750" indent="-285750"/>
            <a:r>
              <a:rPr lang="en-GB" dirty="0"/>
              <a:t>Develops a sense of </a:t>
            </a:r>
            <a:r>
              <a:rPr lang="en-GB" dirty="0" err="1"/>
              <a:t>Cynefin</a:t>
            </a:r>
            <a:endParaRPr lang="en-GB" dirty="0"/>
          </a:p>
          <a:p>
            <a:pPr marL="285750" indent="-285750"/>
            <a:r>
              <a:rPr lang="en-GB" dirty="0"/>
              <a:t>Teaching through a blend of approaches</a:t>
            </a:r>
          </a:p>
          <a:p>
            <a:endParaRPr lang="en-GB" dirty="0"/>
          </a:p>
        </p:txBody>
      </p:sp>
    </p:spTree>
    <p:extLst>
      <p:ext uri="{BB962C8B-B14F-4D97-AF65-F5344CB8AC3E}">
        <p14:creationId xmlns:p14="http://schemas.microsoft.com/office/powerpoint/2010/main" val="3999534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https://pbs.twimg.com/profile_banners/2975121623/1562013069/1080x360">
            <a:extLst>
              <a:ext uri="{FF2B5EF4-FFF2-40B4-BE49-F238E27FC236}">
                <a16:creationId xmlns:a16="http://schemas.microsoft.com/office/drawing/2014/main" id="{C48F985A-6B02-49DB-9D7D-86A0592692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32974"/>
            <a:ext cx="12192000" cy="4064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7D633BAC-A0B9-4234-A367-3F3808F8F16E}"/>
              </a:ext>
            </a:extLst>
          </p:cNvPr>
          <p:cNvSpPr/>
          <p:nvPr/>
        </p:nvSpPr>
        <p:spPr>
          <a:xfrm>
            <a:off x="1433879" y="334884"/>
            <a:ext cx="9047990" cy="1754326"/>
          </a:xfrm>
          <a:prstGeom prst="rect">
            <a:avLst/>
          </a:prstGeom>
          <a:solidFill>
            <a:schemeClr val="accent5"/>
          </a:solid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effectLst>
                  <a:outerShdw blurRad="50800" dist="38100" dir="2700000" algn="tl" rotWithShape="0">
                    <a:prstClr val="black">
                      <a:alpha val="40000"/>
                    </a:prstClr>
                  </a:outerShdw>
                </a:effectLst>
              </a:rPr>
              <a:t>What do we want for our</a:t>
            </a:r>
          </a:p>
          <a:p>
            <a:pPr algn="ctr"/>
            <a:r>
              <a:rPr lang="en-US" sz="5400" b="1" dirty="0">
                <a:ln w="22225">
                  <a:solidFill>
                    <a:schemeClr val="accent2"/>
                  </a:solidFill>
                  <a:prstDash val="solid"/>
                </a:ln>
                <a:solidFill>
                  <a:schemeClr val="accent2">
                    <a:lumMod val="40000"/>
                    <a:lumOff val="60000"/>
                  </a:schemeClr>
                </a:solidFill>
                <a:effectLst>
                  <a:outerShdw blurRad="50800" dist="38100" dir="2700000" algn="tl" rotWithShape="0">
                    <a:prstClr val="black">
                      <a:alpha val="40000"/>
                    </a:prstClr>
                  </a:outerShdw>
                </a:effectLst>
              </a:rPr>
              <a:t> </a:t>
            </a:r>
            <a:r>
              <a:rPr lang="en-US" sz="5400" b="1" dirty="0" err="1">
                <a:ln w="22225">
                  <a:solidFill>
                    <a:schemeClr val="accent2"/>
                  </a:solidFill>
                  <a:prstDash val="solid"/>
                </a:ln>
                <a:solidFill>
                  <a:schemeClr val="accent2">
                    <a:lumMod val="40000"/>
                    <a:lumOff val="60000"/>
                  </a:schemeClr>
                </a:solidFill>
                <a:effectLst>
                  <a:outerShdw blurRad="50800" dist="38100" dir="2700000" algn="tl" rotWithShape="0">
                    <a:prstClr val="black">
                      <a:alpha val="40000"/>
                    </a:prstClr>
                  </a:outerShdw>
                </a:effectLst>
              </a:rPr>
              <a:t>Pentrebane</a:t>
            </a:r>
            <a:r>
              <a:rPr lang="en-US" sz="5400" b="1" dirty="0">
                <a:ln w="22225">
                  <a:solidFill>
                    <a:schemeClr val="accent2"/>
                  </a:solidFill>
                  <a:prstDash val="solid"/>
                </a:ln>
                <a:solidFill>
                  <a:schemeClr val="accent2">
                    <a:lumMod val="40000"/>
                    <a:lumOff val="60000"/>
                  </a:schemeClr>
                </a:solidFill>
                <a:effectLst>
                  <a:outerShdw blurRad="50800" dist="38100" dir="2700000" algn="tl" rotWithShape="0">
                    <a:prstClr val="black">
                      <a:alpha val="40000"/>
                    </a:prstClr>
                  </a:outerShdw>
                </a:effectLst>
              </a:rPr>
              <a:t> Pupils? Our Vision</a:t>
            </a:r>
          </a:p>
        </p:txBody>
      </p:sp>
    </p:spTree>
    <p:extLst>
      <p:ext uri="{BB962C8B-B14F-4D97-AF65-F5344CB8AC3E}">
        <p14:creationId xmlns:p14="http://schemas.microsoft.com/office/powerpoint/2010/main" val="1402479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CF44A5-DACF-44B7-A4FF-66E7998C8763}"/>
              </a:ext>
            </a:extLst>
          </p:cNvPr>
          <p:cNvSpPr>
            <a:spLocks noGrp="1"/>
          </p:cNvSpPr>
          <p:nvPr>
            <p:ph idx="1"/>
          </p:nvPr>
        </p:nvSpPr>
        <p:spPr>
          <a:xfrm>
            <a:off x="838200" y="377072"/>
            <a:ext cx="10515600" cy="5799891"/>
          </a:xfrm>
        </p:spPr>
        <p:txBody>
          <a:bodyPr>
            <a:normAutofit/>
          </a:bodyPr>
          <a:lstStyle/>
          <a:p>
            <a:pPr marL="0" indent="0" algn="ctr">
              <a:buNone/>
            </a:pPr>
            <a:r>
              <a:rPr lang="en-GB" sz="5400" i="1" dirty="0">
                <a:solidFill>
                  <a:schemeClr val="accent1"/>
                </a:solidFill>
              </a:rPr>
              <a:t>With the aim to move forward with CFW we now need to have feedback from you, as governors. Today I have  a draft copy of the vision we have worked together on as a staff and myself as part of the Curriculum project. </a:t>
            </a:r>
          </a:p>
        </p:txBody>
      </p:sp>
    </p:spTree>
    <p:extLst>
      <p:ext uri="{BB962C8B-B14F-4D97-AF65-F5344CB8AC3E}">
        <p14:creationId xmlns:p14="http://schemas.microsoft.com/office/powerpoint/2010/main" val="1462410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C8313B-4153-4A2F-B441-56FD93AB38BD}"/>
              </a:ext>
            </a:extLst>
          </p:cNvPr>
          <p:cNvSpPr>
            <a:spLocks noGrp="1"/>
          </p:cNvSpPr>
          <p:nvPr>
            <p:ph idx="1"/>
          </p:nvPr>
        </p:nvSpPr>
        <p:spPr>
          <a:xfrm>
            <a:off x="838200" y="609567"/>
            <a:ext cx="10515600" cy="6017476"/>
          </a:xfrm>
          <a:solidFill>
            <a:schemeClr val="tx2">
              <a:lumMod val="20000"/>
              <a:lumOff val="80000"/>
            </a:schemeClr>
          </a:solidFill>
        </p:spPr>
        <p:txBody>
          <a:bodyPr>
            <a:normAutofit/>
          </a:bodyPr>
          <a:lstStyle/>
          <a:p>
            <a:pPr marL="0" indent="0" algn="ctr" fontAlgn="t">
              <a:buNone/>
            </a:pPr>
            <a:r>
              <a:rPr lang="en-GB" b="1" dirty="0">
                <a:latin typeface="Bradley Hand ITC" panose="03070402050302030203" pitchFamily="66" charset="0"/>
              </a:rPr>
              <a:t>"Since we cannot know what knowledge will be most needed in the future, it is senseless to try and teach it in advance. Instead we should try to turn out people who love learning so much, and learn so well, that they will be able to learn whatever needs to be learnt"</a:t>
            </a:r>
          </a:p>
          <a:p>
            <a:pPr marL="0" indent="0" algn="ctr" fontAlgn="t">
              <a:buNone/>
            </a:pPr>
            <a:r>
              <a:rPr lang="en-GB" b="1" dirty="0">
                <a:latin typeface="Bradley Hand ITC" panose="03070402050302030203" pitchFamily="66" charset="0"/>
              </a:rPr>
              <a:t> (John Holt)</a:t>
            </a:r>
          </a:p>
          <a:p>
            <a:pPr marL="0" indent="0" algn="ctr" fontAlgn="t">
              <a:buNone/>
            </a:pPr>
            <a:endParaRPr lang="en-GB" sz="1000" dirty="0"/>
          </a:p>
          <a:p>
            <a:pPr marL="0" indent="0" algn="ctr" fontAlgn="t">
              <a:buNone/>
            </a:pPr>
            <a:r>
              <a:rPr lang="en-GB" b="1" dirty="0">
                <a:solidFill>
                  <a:srgbClr val="FF0000"/>
                </a:solidFill>
              </a:rPr>
              <a:t>At </a:t>
            </a:r>
            <a:r>
              <a:rPr lang="en-GB" b="1" dirty="0" err="1">
                <a:solidFill>
                  <a:srgbClr val="FF0000"/>
                </a:solidFill>
              </a:rPr>
              <a:t>Pentrebane</a:t>
            </a:r>
            <a:r>
              <a:rPr lang="en-GB" b="1" dirty="0">
                <a:solidFill>
                  <a:srgbClr val="FF0000"/>
                </a:solidFill>
              </a:rPr>
              <a:t> we aim to ignite in our pupils a love of learning which will serve them well throughout their lives.</a:t>
            </a:r>
            <a:r>
              <a:rPr lang="en-GB" dirty="0">
                <a:solidFill>
                  <a:srgbClr val="FF0000"/>
                </a:solidFill>
              </a:rPr>
              <a:t> </a:t>
            </a:r>
          </a:p>
          <a:p>
            <a:pPr marL="0" indent="0" algn="ctr" fontAlgn="t">
              <a:buNone/>
            </a:pPr>
            <a:endParaRPr lang="en-GB" dirty="0">
              <a:solidFill>
                <a:srgbClr val="FF0000"/>
              </a:solidFill>
            </a:endParaRPr>
          </a:p>
          <a:p>
            <a:pPr marL="0" indent="0" algn="ctr" fontAlgn="t">
              <a:buNone/>
            </a:pPr>
            <a:endParaRPr lang="en-GB" sz="1000" dirty="0"/>
          </a:p>
          <a:p>
            <a:pPr marL="0" indent="0" algn="ctr">
              <a:buNone/>
            </a:pPr>
            <a:r>
              <a:rPr lang="en-GB" b="1" dirty="0"/>
              <a:t>“We learn, we achieve, we care, we make a difference”</a:t>
            </a:r>
            <a:endParaRPr lang="en-GB" dirty="0"/>
          </a:p>
          <a:p>
            <a:endParaRPr lang="en-GB" dirty="0"/>
          </a:p>
        </p:txBody>
      </p:sp>
      <p:pic>
        <p:nvPicPr>
          <p:cNvPr id="4" name="Picture 3" descr="C:\Users\Teacher\AppData\Local\Microsoft\Windows\INetCache\Content.MSO\5F08964B.tmp">
            <a:extLst>
              <a:ext uri="{FF2B5EF4-FFF2-40B4-BE49-F238E27FC236}">
                <a16:creationId xmlns:a16="http://schemas.microsoft.com/office/drawing/2014/main" id="{EA33FFFA-9A1B-4B26-80C7-B604D5B8F57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672659" y="5269583"/>
            <a:ext cx="1366886" cy="1263191"/>
          </a:xfrm>
          <a:prstGeom prst="rect">
            <a:avLst/>
          </a:prstGeom>
          <a:noFill/>
          <a:ln>
            <a:noFill/>
          </a:ln>
        </p:spPr>
      </p:pic>
      <p:pic>
        <p:nvPicPr>
          <p:cNvPr id="5" name="Picture 4" descr="C:\Users\Teacher\AppData\Local\Microsoft\Windows\INetCache\Content.MSO\5F08964B.tmp">
            <a:extLst>
              <a:ext uri="{FF2B5EF4-FFF2-40B4-BE49-F238E27FC236}">
                <a16:creationId xmlns:a16="http://schemas.microsoft.com/office/drawing/2014/main" id="{66FF60EF-540C-4A56-A3F4-07E7B67BAC1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71393" y="5269584"/>
            <a:ext cx="1366886" cy="1263191"/>
          </a:xfrm>
          <a:prstGeom prst="rect">
            <a:avLst/>
          </a:prstGeom>
          <a:noFill/>
          <a:ln>
            <a:noFill/>
          </a:ln>
        </p:spPr>
      </p:pic>
    </p:spTree>
    <p:extLst>
      <p:ext uri="{BB962C8B-B14F-4D97-AF65-F5344CB8AC3E}">
        <p14:creationId xmlns:p14="http://schemas.microsoft.com/office/powerpoint/2010/main" val="3250597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D912B-EB61-45C1-9ED9-3460CAF74D6C}"/>
              </a:ext>
            </a:extLst>
          </p:cNvPr>
          <p:cNvSpPr>
            <a:spLocks noGrp="1"/>
          </p:cNvSpPr>
          <p:nvPr>
            <p:ph type="title"/>
          </p:nvPr>
        </p:nvSpPr>
        <p:spPr>
          <a:xfrm>
            <a:off x="838200" y="365126"/>
            <a:ext cx="10515600" cy="1105456"/>
          </a:xfrm>
          <a:solidFill>
            <a:schemeClr val="tx2">
              <a:lumMod val="20000"/>
              <a:lumOff val="80000"/>
            </a:schemeClr>
          </a:solidFill>
        </p:spPr>
        <p:txBody>
          <a:bodyPr>
            <a:normAutofit fontScale="90000"/>
          </a:bodyPr>
          <a:lstStyle/>
          <a:p>
            <a:br>
              <a:rPr lang="en-GB" b="1" dirty="0"/>
            </a:br>
            <a:r>
              <a:rPr lang="en-GB" b="1" dirty="0"/>
              <a:t>"A curriculum for Wales - A curriculum for Life"</a:t>
            </a:r>
            <a:br>
              <a:rPr lang="en-GB" dirty="0"/>
            </a:br>
            <a:endParaRPr lang="en-GB" dirty="0"/>
          </a:p>
        </p:txBody>
      </p:sp>
      <p:pic>
        <p:nvPicPr>
          <p:cNvPr id="4" name="Picture 4" descr="Image">
            <a:extLst>
              <a:ext uri="{FF2B5EF4-FFF2-40B4-BE49-F238E27FC236}">
                <a16:creationId xmlns:a16="http://schemas.microsoft.com/office/drawing/2014/main" id="{382071FC-D02C-4366-B5D0-FCFEFA61381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30638" y="1948173"/>
            <a:ext cx="5801784" cy="435133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a:extLst>
              <a:ext uri="{FF2B5EF4-FFF2-40B4-BE49-F238E27FC236}">
                <a16:creationId xmlns:a16="http://schemas.microsoft.com/office/drawing/2014/main" id="{80964C6C-4702-471A-95ED-427256E921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0349" y="1948173"/>
            <a:ext cx="3263503"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043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647D23-90E7-44E1-A15F-A54BDF0AEA21}"/>
              </a:ext>
            </a:extLst>
          </p:cNvPr>
          <p:cNvSpPr>
            <a:spLocks noGrp="1"/>
          </p:cNvSpPr>
          <p:nvPr>
            <p:ph idx="1"/>
          </p:nvPr>
        </p:nvSpPr>
        <p:spPr>
          <a:xfrm>
            <a:off x="366858" y="294587"/>
            <a:ext cx="11204691" cy="6268825"/>
          </a:xfrm>
          <a:solidFill>
            <a:schemeClr val="tx2">
              <a:lumMod val="20000"/>
              <a:lumOff val="80000"/>
            </a:schemeClr>
          </a:solidFill>
        </p:spPr>
        <p:txBody>
          <a:bodyPr>
            <a:normAutofit/>
          </a:bodyPr>
          <a:lstStyle/>
          <a:p>
            <a:pPr marL="0" indent="0" fontAlgn="t">
              <a:buNone/>
            </a:pPr>
            <a:endParaRPr lang="en-GB" dirty="0"/>
          </a:p>
          <a:p>
            <a:pPr marL="0" indent="0" algn="ctr" fontAlgn="t">
              <a:buNone/>
            </a:pPr>
            <a:r>
              <a:rPr lang="en-GB" b="1" dirty="0"/>
              <a:t>At </a:t>
            </a:r>
            <a:r>
              <a:rPr lang="en-GB" b="1" dirty="0" err="1"/>
              <a:t>Pentrebane</a:t>
            </a:r>
            <a:r>
              <a:rPr lang="en-GB" b="1" dirty="0"/>
              <a:t> we strive to find those </a:t>
            </a:r>
            <a:r>
              <a:rPr lang="en-GB" b="1" dirty="0">
                <a:solidFill>
                  <a:srgbClr val="FF0000"/>
                </a:solidFill>
              </a:rPr>
              <a:t>‘moments of magic’ </a:t>
            </a:r>
            <a:r>
              <a:rPr lang="en-GB" b="1" dirty="0"/>
              <a:t>that enable our children to explore and learn. </a:t>
            </a:r>
          </a:p>
          <a:p>
            <a:pPr marL="0" indent="0" algn="ctr" fontAlgn="t">
              <a:buNone/>
            </a:pPr>
            <a:endParaRPr lang="en-GB" b="1" dirty="0"/>
          </a:p>
          <a:p>
            <a:endParaRPr lang="en-GB" dirty="0"/>
          </a:p>
        </p:txBody>
      </p:sp>
      <p:pic>
        <p:nvPicPr>
          <p:cNvPr id="3080" name="Picture 8" descr="Eva Simpson: Kids can go to zoos but not school - where is the logic - Eva  Simpson - Mirror Online">
            <a:extLst>
              <a:ext uri="{FF2B5EF4-FFF2-40B4-BE49-F238E27FC236}">
                <a16:creationId xmlns:a16="http://schemas.microsoft.com/office/drawing/2014/main" id="{1B478126-20AE-44A9-99D6-78C93DE8DB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267" y="2137429"/>
            <a:ext cx="4686840" cy="3510606"/>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Curriculum | CHAT Academies">
            <a:extLst>
              <a:ext uri="{FF2B5EF4-FFF2-40B4-BE49-F238E27FC236}">
                <a16:creationId xmlns:a16="http://schemas.microsoft.com/office/drawing/2014/main" id="{C99AA2F6-E4FB-4733-B9A6-F4971B78D7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1298" y="2149657"/>
            <a:ext cx="5276242" cy="3498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210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CB8419-9BAD-4400-A462-0991841B2C75}"/>
              </a:ext>
            </a:extLst>
          </p:cNvPr>
          <p:cNvSpPr>
            <a:spLocks noGrp="1"/>
          </p:cNvSpPr>
          <p:nvPr>
            <p:ph idx="1"/>
          </p:nvPr>
        </p:nvSpPr>
        <p:spPr>
          <a:xfrm>
            <a:off x="838200" y="405353"/>
            <a:ext cx="10515600" cy="5771610"/>
          </a:xfrm>
          <a:solidFill>
            <a:schemeClr val="accent1">
              <a:lumMod val="20000"/>
              <a:lumOff val="80000"/>
            </a:schemeClr>
          </a:solidFill>
        </p:spPr>
        <p:txBody>
          <a:bodyPr/>
          <a:lstStyle/>
          <a:p>
            <a:pPr marL="0" indent="0" fontAlgn="t">
              <a:buNone/>
            </a:pPr>
            <a:r>
              <a:rPr lang="en-GB" sz="4000" dirty="0"/>
              <a:t>We want a curriculum that is all encompassing, a curriculum that the children care about and are invested in. </a:t>
            </a:r>
          </a:p>
          <a:p>
            <a:pPr marL="0" indent="0" fontAlgn="t">
              <a:buNone/>
            </a:pPr>
            <a:endParaRPr lang="en-GB" sz="4000" dirty="0"/>
          </a:p>
          <a:p>
            <a:pPr marL="0" indent="0" algn="ctr" fontAlgn="t">
              <a:buNone/>
            </a:pPr>
            <a:r>
              <a:rPr lang="en-GB" sz="4000" b="1" dirty="0"/>
              <a:t>Our school curriculum is an expression of our school community and what we believe it is important and will enhance the life chances of </a:t>
            </a:r>
          </a:p>
          <a:p>
            <a:pPr marL="0" indent="0" algn="ctr" fontAlgn="t">
              <a:buNone/>
            </a:pPr>
            <a:r>
              <a:rPr lang="en-GB" sz="4000" b="1" u="sng" dirty="0">
                <a:solidFill>
                  <a:srgbClr val="FF0000"/>
                </a:solidFill>
              </a:rPr>
              <a:t>ALL</a:t>
            </a:r>
            <a:r>
              <a:rPr lang="en-GB" sz="4000" b="1" dirty="0"/>
              <a:t> our pupils.</a:t>
            </a:r>
          </a:p>
          <a:p>
            <a:pPr marL="0" indent="0">
              <a:buNone/>
            </a:pPr>
            <a:endParaRPr lang="en-GB" dirty="0"/>
          </a:p>
        </p:txBody>
      </p:sp>
    </p:spTree>
    <p:extLst>
      <p:ext uri="{BB962C8B-B14F-4D97-AF65-F5344CB8AC3E}">
        <p14:creationId xmlns:p14="http://schemas.microsoft.com/office/powerpoint/2010/main" val="1556211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78F84A-29FF-4AFA-B615-65535A2175A6}"/>
              </a:ext>
            </a:extLst>
          </p:cNvPr>
          <p:cNvSpPr>
            <a:spLocks noGrp="1"/>
          </p:cNvSpPr>
          <p:nvPr>
            <p:ph idx="1"/>
          </p:nvPr>
        </p:nvSpPr>
        <p:spPr>
          <a:xfrm>
            <a:off x="838200" y="405353"/>
            <a:ext cx="10515600" cy="5771610"/>
          </a:xfrm>
          <a:solidFill>
            <a:schemeClr val="tx2">
              <a:lumMod val="20000"/>
              <a:lumOff val="80000"/>
            </a:schemeClr>
          </a:solidFill>
        </p:spPr>
        <p:txBody>
          <a:bodyPr>
            <a:normAutofit/>
          </a:bodyPr>
          <a:lstStyle/>
          <a:p>
            <a:pPr marL="0" indent="0">
              <a:buNone/>
            </a:pPr>
            <a:r>
              <a:rPr lang="en-GB" b="1" dirty="0"/>
              <a:t>At </a:t>
            </a:r>
            <a:r>
              <a:rPr lang="en-GB" b="1" dirty="0" err="1"/>
              <a:t>Pentrebane</a:t>
            </a:r>
            <a:r>
              <a:rPr lang="en-GB" b="1" dirty="0"/>
              <a:t> we see everyone – pupils, parents, staff, governors and the wider community - as part of our </a:t>
            </a:r>
            <a:r>
              <a:rPr lang="en-GB" b="1" dirty="0" err="1"/>
              <a:t>Pentrebane</a:t>
            </a:r>
            <a:r>
              <a:rPr lang="en-GB" b="1" dirty="0"/>
              <a:t> family. We aim to develop a sense of </a:t>
            </a:r>
            <a:r>
              <a:rPr lang="en-GB" b="1" dirty="0" err="1"/>
              <a:t>Cynefin</a:t>
            </a:r>
            <a:r>
              <a:rPr lang="en-GB" b="1" dirty="0"/>
              <a:t> – to ensure that everyone feels a sense of belonging within our school, community and the wider world. </a:t>
            </a:r>
          </a:p>
          <a:p>
            <a:pPr marL="0" indent="0">
              <a:buNone/>
            </a:pPr>
            <a:endParaRPr lang="en-GB" b="1" dirty="0"/>
          </a:p>
        </p:txBody>
      </p:sp>
      <p:pic>
        <p:nvPicPr>
          <p:cNvPr id="4" name="Picture 3">
            <a:extLst>
              <a:ext uri="{FF2B5EF4-FFF2-40B4-BE49-F238E27FC236}">
                <a16:creationId xmlns:a16="http://schemas.microsoft.com/office/drawing/2014/main" id="{DFA7B6CF-2166-4855-8425-191094B12571}"/>
              </a:ext>
            </a:extLst>
          </p:cNvPr>
          <p:cNvPicPr>
            <a:picLocks noChangeAspect="1"/>
          </p:cNvPicPr>
          <p:nvPr/>
        </p:nvPicPr>
        <p:blipFill>
          <a:blip r:embed="rId2"/>
          <a:stretch>
            <a:fillRect/>
          </a:stretch>
        </p:blipFill>
        <p:spPr>
          <a:xfrm>
            <a:off x="4100531" y="2353362"/>
            <a:ext cx="3339624" cy="3387561"/>
          </a:xfrm>
          <a:prstGeom prst="rect">
            <a:avLst/>
          </a:prstGeom>
        </p:spPr>
      </p:pic>
    </p:spTree>
    <p:extLst>
      <p:ext uri="{BB962C8B-B14F-4D97-AF65-F5344CB8AC3E}">
        <p14:creationId xmlns:p14="http://schemas.microsoft.com/office/powerpoint/2010/main" val="3157165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EE548-1420-4904-84F4-DAE64996A297}"/>
              </a:ext>
            </a:extLst>
          </p:cNvPr>
          <p:cNvPicPr>
            <a:picLocks noChangeAspect="1"/>
          </p:cNvPicPr>
          <p:nvPr/>
        </p:nvPicPr>
        <p:blipFill>
          <a:blip r:embed="rId2"/>
          <a:stretch>
            <a:fillRect/>
          </a:stretch>
        </p:blipFill>
        <p:spPr>
          <a:xfrm>
            <a:off x="0" y="-1"/>
            <a:ext cx="12192000" cy="7937823"/>
          </a:xfrm>
          <a:prstGeom prst="rect">
            <a:avLst/>
          </a:prstGeom>
        </p:spPr>
      </p:pic>
      <p:sp>
        <p:nvSpPr>
          <p:cNvPr id="3" name="Content Placeholder 2">
            <a:extLst>
              <a:ext uri="{FF2B5EF4-FFF2-40B4-BE49-F238E27FC236}">
                <a16:creationId xmlns:a16="http://schemas.microsoft.com/office/drawing/2014/main" id="{CBAD5DAB-E9FE-40BE-B23E-69CDAE7AA39E}"/>
              </a:ext>
            </a:extLst>
          </p:cNvPr>
          <p:cNvSpPr>
            <a:spLocks noGrp="1"/>
          </p:cNvSpPr>
          <p:nvPr>
            <p:ph idx="1"/>
          </p:nvPr>
        </p:nvSpPr>
        <p:spPr>
          <a:xfrm>
            <a:off x="1045590" y="4982066"/>
            <a:ext cx="10515600" cy="1875934"/>
          </a:xfrm>
          <a:solidFill>
            <a:schemeClr val="tx2">
              <a:lumMod val="20000"/>
              <a:lumOff val="80000"/>
            </a:schemeClr>
          </a:solidFill>
        </p:spPr>
        <p:txBody>
          <a:bodyPr>
            <a:normAutofit fontScale="92500" lnSpcReduction="20000"/>
          </a:bodyPr>
          <a:lstStyle/>
          <a:p>
            <a:pPr marL="0" indent="0" algn="ctr">
              <a:buNone/>
            </a:pPr>
            <a:r>
              <a:rPr lang="en-GB" b="1" dirty="0"/>
              <a:t> We want our children to know that they live and go to school in Wales. We want to give them opportunities to know their immediate area and how their locality and where they live affects their lives. We provide   opportunities to celebrate living in Wales through culturally rich experience of the cultures, of Wales whilst also respecting the values of other cultures, communities, values and traditions.</a:t>
            </a:r>
          </a:p>
          <a:p>
            <a:endParaRPr lang="en-GB" dirty="0"/>
          </a:p>
        </p:txBody>
      </p:sp>
    </p:spTree>
    <p:extLst>
      <p:ext uri="{BB962C8B-B14F-4D97-AF65-F5344CB8AC3E}">
        <p14:creationId xmlns:p14="http://schemas.microsoft.com/office/powerpoint/2010/main" val="657166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BA6BDF-19B3-47CD-8309-67A29D67A6FE}"/>
              </a:ext>
            </a:extLst>
          </p:cNvPr>
          <p:cNvSpPr>
            <a:spLocks noGrp="1"/>
          </p:cNvSpPr>
          <p:nvPr>
            <p:ph idx="1"/>
          </p:nvPr>
        </p:nvSpPr>
        <p:spPr>
          <a:xfrm>
            <a:off x="838200" y="443061"/>
            <a:ext cx="10515600" cy="2516956"/>
          </a:xfrm>
          <a:solidFill>
            <a:schemeClr val="tx2">
              <a:lumMod val="20000"/>
              <a:lumOff val="80000"/>
            </a:schemeClr>
          </a:solidFill>
        </p:spPr>
        <p:txBody>
          <a:bodyPr>
            <a:normAutofit lnSpcReduction="10000"/>
          </a:bodyPr>
          <a:lstStyle/>
          <a:p>
            <a:pPr marL="0" indent="0" algn="ctr">
              <a:buNone/>
            </a:pPr>
            <a:r>
              <a:rPr lang="en-GB" sz="3600" i="1" dirty="0"/>
              <a:t>The health and wellbeing of our staff and pupils is central to our school ethos. We see this as a vital ingredient in ensuring that our children feel loved, that everyone is respected and encouraged to develop to their fullest potential. </a:t>
            </a:r>
          </a:p>
          <a:p>
            <a:pPr marL="0" indent="0">
              <a:buNone/>
            </a:pPr>
            <a:endParaRPr lang="en-GB" dirty="0"/>
          </a:p>
        </p:txBody>
      </p:sp>
      <p:pic>
        <p:nvPicPr>
          <p:cNvPr id="2052" name="Picture 4" descr="The Heart of Learning – Mount Mary Magazine">
            <a:extLst>
              <a:ext uri="{FF2B5EF4-FFF2-40B4-BE49-F238E27FC236}">
                <a16:creationId xmlns:a16="http://schemas.microsoft.com/office/drawing/2014/main" id="{D78970EC-ECEE-49B5-AE16-E0B44E89E4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5608" y="3575720"/>
            <a:ext cx="5958993" cy="3026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7191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7FDB8-8028-492F-AF16-094F1C7EC64B}"/>
              </a:ext>
            </a:extLst>
          </p:cNvPr>
          <p:cNvSpPr>
            <a:spLocks noGrp="1"/>
          </p:cNvSpPr>
          <p:nvPr>
            <p:ph type="title"/>
          </p:nvPr>
        </p:nvSpPr>
        <p:spPr>
          <a:xfrm>
            <a:off x="405353" y="365125"/>
            <a:ext cx="10948447" cy="1325563"/>
          </a:xfrm>
          <a:solidFill>
            <a:schemeClr val="accent1">
              <a:lumMod val="40000"/>
              <a:lumOff val="60000"/>
            </a:schemeClr>
          </a:solidFill>
        </p:spPr>
        <p:txBody>
          <a:bodyPr>
            <a:normAutofit fontScale="90000"/>
          </a:bodyPr>
          <a:lstStyle/>
          <a:p>
            <a:pPr algn="ctr"/>
            <a:br>
              <a:rPr lang="en-GB" sz="3100" b="1" dirty="0"/>
            </a:br>
            <a:r>
              <a:rPr lang="en-GB" sz="4000" b="1" i="1" dirty="0">
                <a:latin typeface="+mn-lt"/>
              </a:rPr>
              <a:t>We understand the importance of promoting health and happiness, not just academic achievement.</a:t>
            </a:r>
            <a:br>
              <a:rPr lang="en-GB" dirty="0"/>
            </a:br>
            <a:endParaRPr lang="en-GB" dirty="0"/>
          </a:p>
        </p:txBody>
      </p:sp>
      <p:sp>
        <p:nvSpPr>
          <p:cNvPr id="3" name="Content Placeholder 2">
            <a:extLst>
              <a:ext uri="{FF2B5EF4-FFF2-40B4-BE49-F238E27FC236}">
                <a16:creationId xmlns:a16="http://schemas.microsoft.com/office/drawing/2014/main" id="{B14B545D-4FE1-4C46-94EF-7AEFC45F1372}"/>
              </a:ext>
            </a:extLst>
          </p:cNvPr>
          <p:cNvSpPr>
            <a:spLocks noGrp="1"/>
          </p:cNvSpPr>
          <p:nvPr>
            <p:ph idx="1"/>
          </p:nvPr>
        </p:nvSpPr>
        <p:spPr>
          <a:xfrm>
            <a:off x="405353" y="1825625"/>
            <a:ext cx="10948447" cy="4895686"/>
          </a:xfrm>
          <a:solidFill>
            <a:schemeClr val="tx2">
              <a:lumMod val="20000"/>
              <a:lumOff val="80000"/>
            </a:schemeClr>
          </a:solidFill>
        </p:spPr>
        <p:txBody>
          <a:bodyPr>
            <a:normAutofit lnSpcReduction="10000"/>
          </a:bodyPr>
          <a:lstStyle/>
          <a:p>
            <a:pPr marL="0" indent="0" algn="ctr" fontAlgn="t">
              <a:buNone/>
            </a:pPr>
            <a:r>
              <a:rPr lang="en-GB" sz="3200" b="1" dirty="0">
                <a:solidFill>
                  <a:schemeClr val="accent1">
                    <a:lumMod val="75000"/>
                  </a:schemeClr>
                </a:solidFill>
              </a:rPr>
              <a:t>We want to help them to build resilience and set the pattern for how they will manage their mental health and overcome obstacles throughout their lives. We also want to build a culture of trust where staff feel valued and supported, which is essential for cultivating a mentally healthy school.  </a:t>
            </a:r>
          </a:p>
          <a:p>
            <a:pPr marL="0" indent="0" algn="ctr" fontAlgn="t">
              <a:buNone/>
            </a:pPr>
            <a:endParaRPr lang="en-GB" sz="3200" b="1" dirty="0">
              <a:solidFill>
                <a:schemeClr val="accent1">
                  <a:lumMod val="75000"/>
                </a:schemeClr>
              </a:solidFill>
            </a:endParaRPr>
          </a:p>
          <a:p>
            <a:pPr marL="0" indent="0" algn="ctr" fontAlgn="t">
              <a:buNone/>
            </a:pPr>
            <a:r>
              <a:rPr lang="en-GB" sz="3200" b="1" dirty="0">
                <a:solidFill>
                  <a:schemeClr val="accent1">
                    <a:lumMod val="75000"/>
                  </a:schemeClr>
                </a:solidFill>
              </a:rPr>
              <a:t>We believe our pupils deserve an excellent education in order to prepare them academically and emotionally for the challenges they will face inside the classroom, and for the world they will enter when they finish school. </a:t>
            </a:r>
          </a:p>
          <a:p>
            <a:pPr marL="0" indent="0" algn="ctr" fontAlgn="t">
              <a:buNone/>
            </a:pPr>
            <a:r>
              <a:rPr lang="en-GB" b="1" dirty="0"/>
              <a:t> </a:t>
            </a:r>
          </a:p>
          <a:p>
            <a:pPr marL="0" indent="0" fontAlgn="t">
              <a:buNone/>
            </a:pPr>
            <a:endParaRPr lang="en-GB" dirty="0"/>
          </a:p>
        </p:txBody>
      </p:sp>
    </p:spTree>
    <p:extLst>
      <p:ext uri="{BB962C8B-B14F-4D97-AF65-F5344CB8AC3E}">
        <p14:creationId xmlns:p14="http://schemas.microsoft.com/office/powerpoint/2010/main" val="3607375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85BEC2-D357-42C8-9343-A82000548896}"/>
              </a:ext>
            </a:extLst>
          </p:cNvPr>
          <p:cNvSpPr>
            <a:spLocks noGrp="1"/>
          </p:cNvSpPr>
          <p:nvPr>
            <p:ph idx="1"/>
          </p:nvPr>
        </p:nvSpPr>
        <p:spPr>
          <a:xfrm>
            <a:off x="838200" y="377072"/>
            <a:ext cx="10515600" cy="5799891"/>
          </a:xfrm>
          <a:solidFill>
            <a:schemeClr val="tx2">
              <a:lumMod val="20000"/>
              <a:lumOff val="80000"/>
            </a:schemeClr>
          </a:solidFill>
        </p:spPr>
        <p:txBody>
          <a:bodyPr>
            <a:normAutofit fontScale="85000" lnSpcReduction="20000"/>
          </a:bodyPr>
          <a:lstStyle/>
          <a:p>
            <a:pPr marL="0" indent="0">
              <a:buNone/>
            </a:pPr>
            <a:r>
              <a:rPr lang="en-GB" sz="3600" dirty="0"/>
              <a:t>Good relationships are at the heart of everything we do. We understand the importance of positive relationships and secure attachments for our pupils. Not only with the staff, but with themselves, their peers, the school and their learning. </a:t>
            </a:r>
          </a:p>
          <a:p>
            <a:pPr marL="0" indent="0">
              <a:buNone/>
            </a:pPr>
            <a:endParaRPr lang="en-GB" sz="3600" dirty="0"/>
          </a:p>
          <a:p>
            <a:pPr marL="0" indent="0" algn="ctr">
              <a:buNone/>
            </a:pPr>
            <a:r>
              <a:rPr lang="en-GB" sz="3600" b="1" i="1" dirty="0">
                <a:solidFill>
                  <a:srgbClr val="FF0000"/>
                </a:solidFill>
              </a:rPr>
              <a:t>Within our school setting we nurture and support </a:t>
            </a:r>
            <a:r>
              <a:rPr lang="en-GB" sz="3600" b="1" i="1" u="sng" dirty="0">
                <a:solidFill>
                  <a:srgbClr val="FF0000"/>
                </a:solidFill>
              </a:rPr>
              <a:t>ALL</a:t>
            </a:r>
            <a:r>
              <a:rPr lang="en-GB" sz="3600" b="1" i="1" dirty="0">
                <a:solidFill>
                  <a:srgbClr val="FF0000"/>
                </a:solidFill>
              </a:rPr>
              <a:t> relationships.</a:t>
            </a:r>
          </a:p>
          <a:p>
            <a:pPr marL="0" indent="0">
              <a:buNone/>
            </a:pPr>
            <a:r>
              <a:rPr lang="en-GB" sz="3600" b="1" dirty="0">
                <a:solidFill>
                  <a:srgbClr val="FF0000"/>
                </a:solidFill>
              </a:rPr>
              <a:t> </a:t>
            </a:r>
            <a:r>
              <a:rPr lang="en-GB" sz="3600" dirty="0"/>
              <a:t>Our pupils should feel that their relationships with the adults in the school are positive, consistent, and based on trust and mutual respect.</a:t>
            </a:r>
          </a:p>
          <a:p>
            <a:pPr marL="0" indent="0">
              <a:buNone/>
            </a:pPr>
            <a:r>
              <a:rPr lang="en-GB" sz="3600" dirty="0"/>
              <a:t>We create clear, open communication with the parents of our pupils and involve them as much as possible in their children’s education. Building positive partnerships, understanding and trust help us to work together to support our pupils.</a:t>
            </a:r>
          </a:p>
          <a:p>
            <a:pPr marL="0" indent="0">
              <a:buNone/>
            </a:pPr>
            <a:endParaRPr lang="en-GB" sz="3600" dirty="0"/>
          </a:p>
          <a:p>
            <a:endParaRPr lang="en-GB" dirty="0"/>
          </a:p>
        </p:txBody>
      </p:sp>
    </p:spTree>
    <p:extLst>
      <p:ext uri="{BB962C8B-B14F-4D97-AF65-F5344CB8AC3E}">
        <p14:creationId xmlns:p14="http://schemas.microsoft.com/office/powerpoint/2010/main" val="29157384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AF6B7D-6C20-4830-BEBF-4A7E00B5B37A}"/>
              </a:ext>
            </a:extLst>
          </p:cNvPr>
          <p:cNvSpPr>
            <a:spLocks noGrp="1"/>
          </p:cNvSpPr>
          <p:nvPr>
            <p:ph idx="1"/>
          </p:nvPr>
        </p:nvSpPr>
        <p:spPr>
          <a:xfrm>
            <a:off x="838200" y="452486"/>
            <a:ext cx="10907598" cy="6155703"/>
          </a:xfrm>
          <a:solidFill>
            <a:schemeClr val="tx2">
              <a:lumMod val="20000"/>
              <a:lumOff val="80000"/>
            </a:schemeClr>
          </a:solidFill>
        </p:spPr>
        <p:txBody>
          <a:bodyPr>
            <a:normAutofit/>
          </a:bodyPr>
          <a:lstStyle/>
          <a:p>
            <a:pPr marL="0" indent="0">
              <a:buNone/>
            </a:pPr>
            <a:r>
              <a:rPr lang="en-GB" b="1" i="1" dirty="0">
                <a:solidFill>
                  <a:srgbClr val="FF0000"/>
                </a:solidFill>
              </a:rPr>
              <a:t>At </a:t>
            </a:r>
            <a:r>
              <a:rPr lang="en-GB" b="1" i="1" dirty="0" err="1">
                <a:solidFill>
                  <a:srgbClr val="FF0000"/>
                </a:solidFill>
              </a:rPr>
              <a:t>Pentrebane</a:t>
            </a:r>
            <a:r>
              <a:rPr lang="en-GB" b="1" i="1" dirty="0">
                <a:solidFill>
                  <a:srgbClr val="FF0000"/>
                </a:solidFill>
              </a:rPr>
              <a:t> our belief in “restorative approaches” ensures that every child is listened to.</a:t>
            </a:r>
          </a:p>
          <a:p>
            <a:pPr marL="0" indent="0">
              <a:buNone/>
            </a:pPr>
            <a:r>
              <a:rPr lang="en-GB" dirty="0"/>
              <a:t>We are a </a:t>
            </a:r>
            <a:r>
              <a:rPr lang="en-GB" b="1" dirty="0"/>
              <a:t>Restorative Approach</a:t>
            </a:r>
            <a:r>
              <a:rPr lang="en-GB" dirty="0"/>
              <a:t> school and understand that the relationships in a child’s life are essential to their wellbeing and development. </a:t>
            </a:r>
            <a:endParaRPr lang="en-GB" b="1" i="1" dirty="0">
              <a:solidFill>
                <a:srgbClr val="FF0000"/>
              </a:solidFill>
            </a:endParaRPr>
          </a:p>
          <a:p>
            <a:pPr marL="0" indent="0">
              <a:buNone/>
            </a:pPr>
            <a:r>
              <a:rPr lang="en-GB" dirty="0"/>
              <a:t>We believe that for a child to flourish and achieve in our school they need to know and understand their rights, to feel safe and to know that they belong and are a valued part of our school community. We teach, practice and promote children’s rights as an integral part of school life.  We believe that a safe and happy child is a successful one.</a:t>
            </a:r>
          </a:p>
          <a:p>
            <a:pPr marL="0" indent="0">
              <a:buNone/>
            </a:pPr>
            <a:r>
              <a:rPr lang="en-GB" dirty="0"/>
              <a:t>The adults in our school are positive role models for our children influencing behaviour, relationships and decision making. We set high expectations that motivate our children to be the best version of themselves.  </a:t>
            </a:r>
          </a:p>
        </p:txBody>
      </p:sp>
    </p:spTree>
    <p:extLst>
      <p:ext uri="{BB962C8B-B14F-4D97-AF65-F5344CB8AC3E}">
        <p14:creationId xmlns:p14="http://schemas.microsoft.com/office/powerpoint/2010/main" val="40970093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BF5030-FC0F-4CF7-9BED-3D4FA6873871}"/>
              </a:ext>
            </a:extLst>
          </p:cNvPr>
          <p:cNvSpPr>
            <a:spLocks noGrp="1"/>
          </p:cNvSpPr>
          <p:nvPr>
            <p:ph idx="1"/>
          </p:nvPr>
        </p:nvSpPr>
        <p:spPr>
          <a:xfrm>
            <a:off x="838200" y="480766"/>
            <a:ext cx="10515600" cy="5995447"/>
          </a:xfrm>
        </p:spPr>
        <p:txBody>
          <a:bodyPr>
            <a:normAutofit/>
          </a:bodyPr>
          <a:lstStyle/>
          <a:p>
            <a:pPr marL="0" indent="0">
              <a:buNone/>
            </a:pPr>
            <a:r>
              <a:rPr lang="en-GB" dirty="0"/>
              <a:t>We want to create a positive school culture where our teachers are excited and to start each lesson with enthusiasm. </a:t>
            </a:r>
          </a:p>
          <a:p>
            <a:pPr marL="0" indent="0">
              <a:buNone/>
            </a:pPr>
            <a:r>
              <a:rPr lang="en-GB" dirty="0"/>
              <a:t>We want to hear laughter in the corridors when are pupils are coming into school. </a:t>
            </a:r>
          </a:p>
          <a:p>
            <a:pPr marL="0" indent="0">
              <a:buNone/>
            </a:pPr>
            <a:r>
              <a:rPr lang="en-GB" dirty="0"/>
              <a:t>We believe that creating a </a:t>
            </a:r>
            <a:r>
              <a:rPr lang="en-GB" b="1" dirty="0">
                <a:solidFill>
                  <a:srgbClr val="FF0000"/>
                </a:solidFill>
              </a:rPr>
              <a:t>positive school culture </a:t>
            </a:r>
            <a:r>
              <a:rPr lang="en-GB" dirty="0"/>
              <a:t>has an impact, not just on the attitudes of students and teachers, but on the entire learning experience.</a:t>
            </a:r>
          </a:p>
          <a:p>
            <a:pPr fontAlgn="t"/>
            <a:r>
              <a:rPr lang="en-GB" b="1" dirty="0">
                <a:solidFill>
                  <a:srgbClr val="FF0000"/>
                </a:solidFill>
              </a:rPr>
              <a:t>Our school ethos is to always provide the very best for our children </a:t>
            </a:r>
          </a:p>
          <a:p>
            <a:pPr lvl="0" fontAlgn="t"/>
            <a:r>
              <a:rPr lang="en-GB" dirty="0"/>
              <a:t>The </a:t>
            </a:r>
            <a:r>
              <a:rPr lang="en-GB" b="1" dirty="0">
                <a:solidFill>
                  <a:srgbClr val="FF0000"/>
                </a:solidFill>
              </a:rPr>
              <a:t>BEST</a:t>
            </a:r>
            <a:r>
              <a:rPr lang="en-GB" dirty="0"/>
              <a:t> education</a:t>
            </a:r>
          </a:p>
          <a:p>
            <a:pPr lvl="0" fontAlgn="t"/>
            <a:r>
              <a:rPr lang="en-GB" dirty="0"/>
              <a:t>The </a:t>
            </a:r>
            <a:r>
              <a:rPr lang="en-GB" b="1" dirty="0">
                <a:solidFill>
                  <a:srgbClr val="FF0000"/>
                </a:solidFill>
              </a:rPr>
              <a:t>BEST</a:t>
            </a:r>
            <a:r>
              <a:rPr lang="en-GB" dirty="0">
                <a:solidFill>
                  <a:srgbClr val="FF0000"/>
                </a:solidFill>
              </a:rPr>
              <a:t> </a:t>
            </a:r>
            <a:r>
              <a:rPr lang="en-GB" dirty="0"/>
              <a:t>environment </a:t>
            </a:r>
          </a:p>
          <a:p>
            <a:pPr lvl="0" fontAlgn="t"/>
            <a:r>
              <a:rPr lang="en-GB" dirty="0"/>
              <a:t>The </a:t>
            </a:r>
            <a:r>
              <a:rPr lang="en-GB" b="1" dirty="0">
                <a:solidFill>
                  <a:srgbClr val="FF0000"/>
                </a:solidFill>
              </a:rPr>
              <a:t>BEST</a:t>
            </a:r>
            <a:r>
              <a:rPr lang="en-GB" dirty="0"/>
              <a:t> platform for </a:t>
            </a:r>
            <a:r>
              <a:rPr lang="en-GB" b="1" dirty="0">
                <a:solidFill>
                  <a:srgbClr val="FF0000"/>
                </a:solidFill>
              </a:rPr>
              <a:t>THEIR</a:t>
            </a:r>
            <a:r>
              <a:rPr lang="en-GB" dirty="0"/>
              <a:t> future </a:t>
            </a:r>
          </a:p>
          <a:p>
            <a:endParaRPr lang="en-GB" dirty="0"/>
          </a:p>
        </p:txBody>
      </p:sp>
    </p:spTree>
    <p:extLst>
      <p:ext uri="{BB962C8B-B14F-4D97-AF65-F5344CB8AC3E}">
        <p14:creationId xmlns:p14="http://schemas.microsoft.com/office/powerpoint/2010/main" val="27786696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9496F1-0037-432F-9B48-47D73046B9A0}"/>
              </a:ext>
            </a:extLst>
          </p:cNvPr>
          <p:cNvSpPr>
            <a:spLocks noGrp="1"/>
          </p:cNvSpPr>
          <p:nvPr>
            <p:ph idx="1"/>
          </p:nvPr>
        </p:nvSpPr>
        <p:spPr>
          <a:xfrm>
            <a:off x="838200" y="301658"/>
            <a:ext cx="10515600" cy="5875305"/>
          </a:xfrm>
          <a:solidFill>
            <a:schemeClr val="tx2">
              <a:lumMod val="20000"/>
              <a:lumOff val="80000"/>
            </a:schemeClr>
          </a:solidFill>
          <a:ln>
            <a:solidFill>
              <a:schemeClr val="accent1"/>
            </a:solidFill>
          </a:ln>
        </p:spPr>
        <p:txBody>
          <a:bodyPr/>
          <a:lstStyle/>
          <a:p>
            <a:pPr marL="0" indent="0" algn="ctr" fontAlgn="t">
              <a:buNone/>
            </a:pPr>
            <a:r>
              <a:rPr lang="en-GB" sz="4000" b="1" dirty="0"/>
              <a:t>We aim to provide a consistent, protective and nurturing environment, within our indoor and outdoor learning spaces, that allows our pupils to thrive and provides them with time and space to develop emotionally and academically. </a:t>
            </a:r>
          </a:p>
          <a:p>
            <a:pPr marL="0" indent="0" algn="ctr" fontAlgn="t">
              <a:buNone/>
            </a:pPr>
            <a:r>
              <a:rPr lang="en-GB" sz="4000" b="1" dirty="0"/>
              <a:t>We want to develop a friendly, fun atmosphere where </a:t>
            </a:r>
          </a:p>
          <a:p>
            <a:pPr marL="0" indent="0" algn="ctr" fontAlgn="t">
              <a:buNone/>
            </a:pPr>
            <a:r>
              <a:rPr lang="en-GB" sz="4000" b="1" dirty="0">
                <a:solidFill>
                  <a:srgbClr val="FF0000"/>
                </a:solidFill>
              </a:rPr>
              <a:t>wellbeing of </a:t>
            </a:r>
            <a:r>
              <a:rPr lang="en-GB" sz="4000" b="1" u="sng" dirty="0">
                <a:solidFill>
                  <a:srgbClr val="FF0000"/>
                </a:solidFill>
              </a:rPr>
              <a:t>ALL</a:t>
            </a:r>
            <a:r>
              <a:rPr lang="en-GB" sz="4000" b="1" dirty="0">
                <a:solidFill>
                  <a:srgbClr val="FF0000"/>
                </a:solidFill>
              </a:rPr>
              <a:t> is paramount.</a:t>
            </a:r>
          </a:p>
          <a:p>
            <a:endParaRPr lang="en-GB" dirty="0"/>
          </a:p>
        </p:txBody>
      </p:sp>
    </p:spTree>
    <p:extLst>
      <p:ext uri="{BB962C8B-B14F-4D97-AF65-F5344CB8AC3E}">
        <p14:creationId xmlns:p14="http://schemas.microsoft.com/office/powerpoint/2010/main" val="424213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D8DADB-0E26-4F3A-85D9-C9A3866B31A2}"/>
              </a:ext>
            </a:extLst>
          </p:cNvPr>
          <p:cNvSpPr>
            <a:spLocks noGrp="1"/>
          </p:cNvSpPr>
          <p:nvPr>
            <p:ph idx="1"/>
          </p:nvPr>
        </p:nvSpPr>
        <p:spPr>
          <a:xfrm>
            <a:off x="838200" y="242092"/>
            <a:ext cx="10515600" cy="3054284"/>
          </a:xfrm>
          <a:solidFill>
            <a:schemeClr val="tx2">
              <a:lumMod val="20000"/>
              <a:lumOff val="80000"/>
            </a:schemeClr>
          </a:solidFill>
        </p:spPr>
        <p:txBody>
          <a:bodyPr/>
          <a:lstStyle/>
          <a:p>
            <a:pPr marL="0" indent="0" algn="ctr">
              <a:buNone/>
            </a:pPr>
            <a:r>
              <a:rPr lang="en-GB" sz="4000" i="1" dirty="0"/>
              <a:t>Our school is a place where children feel safe and secure. Where they are willing, and able, to take risks in their learning, in an environment that encourages risk, with resilient, creative and enterprising children.</a:t>
            </a:r>
          </a:p>
          <a:p>
            <a:pPr marL="0" indent="0" algn="ctr">
              <a:buNone/>
            </a:pPr>
            <a:endParaRPr lang="en-GB" sz="4000" i="1" dirty="0"/>
          </a:p>
          <a:p>
            <a:endParaRPr lang="en-GB" dirty="0"/>
          </a:p>
        </p:txBody>
      </p:sp>
      <p:pic>
        <p:nvPicPr>
          <p:cNvPr id="4" name="Picture 2" descr="Image">
            <a:extLst>
              <a:ext uri="{FF2B5EF4-FFF2-40B4-BE49-F238E27FC236}">
                <a16:creationId xmlns:a16="http://schemas.microsoft.com/office/drawing/2014/main" id="{7B3D0DCE-699B-47BC-9F90-4B554B0966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1638" y="3429000"/>
            <a:ext cx="2521014" cy="33613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a:extLst>
              <a:ext uri="{FF2B5EF4-FFF2-40B4-BE49-F238E27FC236}">
                <a16:creationId xmlns:a16="http://schemas.microsoft.com/office/drawing/2014/main" id="{F6704B24-246C-4ED2-94A7-2EA57F7450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724" y="3669382"/>
            <a:ext cx="3840783" cy="288058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a:extLst>
              <a:ext uri="{FF2B5EF4-FFF2-40B4-BE49-F238E27FC236}">
                <a16:creationId xmlns:a16="http://schemas.microsoft.com/office/drawing/2014/main" id="{9B250F7C-CDEA-4280-911D-13F0466D38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13017" y="3686326"/>
            <a:ext cx="3840783" cy="2863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47308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B5DF34-2CC1-442D-9835-95C41D100D30}"/>
              </a:ext>
            </a:extLst>
          </p:cNvPr>
          <p:cNvSpPr>
            <a:spLocks noGrp="1"/>
          </p:cNvSpPr>
          <p:nvPr>
            <p:ph idx="1"/>
          </p:nvPr>
        </p:nvSpPr>
        <p:spPr>
          <a:xfrm>
            <a:off x="838200" y="386499"/>
            <a:ext cx="10515600" cy="5790464"/>
          </a:xfrm>
          <a:solidFill>
            <a:schemeClr val="tx2">
              <a:lumMod val="20000"/>
              <a:lumOff val="80000"/>
            </a:schemeClr>
          </a:solidFill>
        </p:spPr>
        <p:txBody>
          <a:bodyPr>
            <a:normAutofit lnSpcReduction="10000"/>
          </a:bodyPr>
          <a:lstStyle/>
          <a:p>
            <a:pPr marL="0" indent="0">
              <a:buNone/>
            </a:pPr>
            <a:endParaRPr lang="en-GB" dirty="0"/>
          </a:p>
          <a:p>
            <a:r>
              <a:rPr lang="en-GB" dirty="0"/>
              <a:t>Our classrooms are fully equipped with the necessary resources that allow our pupils and staff to thrive and have the confidence to develop their resilience and independence. We adopt a range of pedagogical teaching and learning approaches that are suitable to the varying needs of our pupils. </a:t>
            </a:r>
          </a:p>
          <a:p>
            <a:r>
              <a:rPr lang="en-GB" dirty="0"/>
              <a:t>Our outdoor learning spaces provide an environment that not only develops their physical health and well-being but also supports their problem-solving skills, nurtures their creativity, as well as providing rich opportunities for developing their imagination, inventiveness, resourcefulness and the ability to take risks in their learning and play. They allow our children to participate in a curriculum that is rich in experience and allows them to develop an understanding of themselves and the world around them. </a:t>
            </a:r>
          </a:p>
          <a:p>
            <a:pPr marL="0" indent="0">
              <a:buNone/>
            </a:pPr>
            <a:r>
              <a:rPr lang="en-GB" dirty="0"/>
              <a:t> </a:t>
            </a:r>
          </a:p>
        </p:txBody>
      </p:sp>
    </p:spTree>
    <p:extLst>
      <p:ext uri="{BB962C8B-B14F-4D97-AF65-F5344CB8AC3E}">
        <p14:creationId xmlns:p14="http://schemas.microsoft.com/office/powerpoint/2010/main" val="22669583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4797B3-D92A-4B16-9981-FBA0006D2574}"/>
              </a:ext>
            </a:extLst>
          </p:cNvPr>
          <p:cNvSpPr>
            <a:spLocks noGrp="1"/>
          </p:cNvSpPr>
          <p:nvPr>
            <p:ph idx="1"/>
          </p:nvPr>
        </p:nvSpPr>
        <p:spPr>
          <a:xfrm>
            <a:off x="838200" y="424206"/>
            <a:ext cx="10515600" cy="5910606"/>
          </a:xfrm>
          <a:solidFill>
            <a:schemeClr val="tx2">
              <a:lumMod val="20000"/>
              <a:lumOff val="80000"/>
            </a:schemeClr>
          </a:solidFill>
        </p:spPr>
        <p:txBody>
          <a:bodyPr>
            <a:normAutofit fontScale="92500"/>
          </a:bodyPr>
          <a:lstStyle/>
          <a:p>
            <a:pPr marL="0" indent="0" algn="ctr" fontAlgn="t">
              <a:buNone/>
            </a:pPr>
            <a:r>
              <a:rPr lang="en-GB" dirty="0"/>
              <a:t>We believe that our children learn best through practical </a:t>
            </a:r>
            <a:r>
              <a:rPr lang="en-GB" b="1" dirty="0"/>
              <a:t>'hands on'</a:t>
            </a:r>
            <a:r>
              <a:rPr lang="en-GB" dirty="0"/>
              <a:t> learning opportunities that enable them to experience real-life, authentic learning in a meaningful way and reflects their interests and needs. </a:t>
            </a:r>
          </a:p>
          <a:p>
            <a:pPr marL="0" indent="0" algn="ctr" fontAlgn="t">
              <a:buNone/>
            </a:pPr>
            <a:r>
              <a:rPr lang="en-GB" b="1" dirty="0">
                <a:solidFill>
                  <a:srgbClr val="FF0000"/>
                </a:solidFill>
              </a:rPr>
              <a:t>Our curriculum is a purpose led curriculum. We want our pupils to be engaged and to see the purpose in their learning</a:t>
            </a:r>
            <a:r>
              <a:rPr lang="en-GB" dirty="0">
                <a:solidFill>
                  <a:srgbClr val="FF0000"/>
                </a:solidFill>
              </a:rPr>
              <a:t>. </a:t>
            </a:r>
          </a:p>
          <a:p>
            <a:pPr marL="0" indent="0" algn="ctr" fontAlgn="t">
              <a:buNone/>
            </a:pPr>
            <a:r>
              <a:rPr lang="en-GB" dirty="0"/>
              <a:t>Working with a sense of purpose and meaning engages our pupils in learning new concepts and motivates them to persist through challenges.</a:t>
            </a:r>
          </a:p>
          <a:p>
            <a:pPr marL="0" indent="0" algn="ctr" fontAlgn="t">
              <a:buNone/>
            </a:pPr>
            <a:r>
              <a:rPr lang="en-GB" dirty="0"/>
              <a:t> We tailor our learning to provide children with opportunities to develop skills and explore concepts. These allow them to build on their knowledge and understanding through topics that capture their interest and stimulate their imagination; developing the ownership of what they are learning and, in their decision, making. We strive to develop their independence and self efficacy; to prepare them for change and the challenges they will face in a rapidly changing world.</a:t>
            </a:r>
          </a:p>
          <a:p>
            <a:endParaRPr lang="en-GB" dirty="0"/>
          </a:p>
        </p:txBody>
      </p:sp>
    </p:spTree>
    <p:extLst>
      <p:ext uri="{BB962C8B-B14F-4D97-AF65-F5344CB8AC3E}">
        <p14:creationId xmlns:p14="http://schemas.microsoft.com/office/powerpoint/2010/main" val="31092424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E90E40-4D78-4B36-BF7E-60FB693F8A11}"/>
              </a:ext>
            </a:extLst>
          </p:cNvPr>
          <p:cNvSpPr>
            <a:spLocks noGrp="1"/>
          </p:cNvSpPr>
          <p:nvPr>
            <p:ph idx="1"/>
          </p:nvPr>
        </p:nvSpPr>
        <p:spPr>
          <a:xfrm>
            <a:off x="838200" y="603315"/>
            <a:ext cx="10515600" cy="6136850"/>
          </a:xfrm>
          <a:solidFill>
            <a:schemeClr val="tx2">
              <a:lumMod val="20000"/>
              <a:lumOff val="80000"/>
            </a:schemeClr>
          </a:solidFill>
        </p:spPr>
        <p:txBody>
          <a:bodyPr>
            <a:normAutofit fontScale="92500" lnSpcReduction="10000"/>
          </a:bodyPr>
          <a:lstStyle/>
          <a:p>
            <a:pPr marL="0" indent="0" algn="ctr">
              <a:buNone/>
            </a:pPr>
            <a:r>
              <a:rPr lang="en-GB" b="1" i="1" dirty="0">
                <a:solidFill>
                  <a:srgbClr val="FF0000"/>
                </a:solidFill>
              </a:rPr>
              <a:t>We recognise our children's unique talents and encourage them to develop them further. </a:t>
            </a:r>
          </a:p>
          <a:p>
            <a:pPr marL="0" indent="0" algn="ctr">
              <a:buNone/>
            </a:pPr>
            <a:r>
              <a:rPr lang="en-GB" dirty="0"/>
              <a:t>Success is achieved through lively, enquiring minds that recognise, and celebrate, their own and others’ achievements. </a:t>
            </a:r>
          </a:p>
          <a:p>
            <a:pPr marL="0" indent="0" algn="ctr">
              <a:buNone/>
            </a:pPr>
            <a:r>
              <a:rPr lang="en-GB" dirty="0"/>
              <a:t>We develop their understanding of our core values of </a:t>
            </a:r>
          </a:p>
          <a:p>
            <a:pPr marL="0" indent="0" algn="ctr">
              <a:buNone/>
            </a:pPr>
            <a:r>
              <a:rPr lang="en-GB" sz="3600" b="1" dirty="0">
                <a:solidFill>
                  <a:srgbClr val="FF0000"/>
                </a:solidFill>
              </a:rPr>
              <a:t>KINDNESS, HONESTY and RESPECT</a:t>
            </a:r>
          </a:p>
          <a:p>
            <a:pPr marL="0" indent="0" algn="ctr">
              <a:buNone/>
            </a:pPr>
            <a:r>
              <a:rPr lang="en-GB" sz="3000" dirty="0"/>
              <a:t>This is intrinsic to the language of our school and help us to develop their understanding of how to treat others and how they wish to be treated by celebrating diversity; supporting them in recognising that everybody is different and that everyone is equal. </a:t>
            </a:r>
          </a:p>
          <a:p>
            <a:pPr marL="0" indent="0" algn="ctr">
              <a:buNone/>
            </a:pPr>
            <a:r>
              <a:rPr lang="en-GB" sz="3000" dirty="0"/>
              <a:t>We value all pupils' contributions to all aspects of school life and support them to become healthy, confident individuals. </a:t>
            </a:r>
          </a:p>
          <a:p>
            <a:pPr marL="0" indent="0" algn="ctr">
              <a:buNone/>
            </a:pPr>
            <a:r>
              <a:rPr lang="en-GB" sz="3000" dirty="0"/>
              <a:t>We want to develop and nurture ethically informed individuals, enabling them to develop an empathy for their local community, Wales and the wider world. </a:t>
            </a:r>
          </a:p>
          <a:p>
            <a:endParaRPr lang="en-GB" dirty="0"/>
          </a:p>
        </p:txBody>
      </p:sp>
    </p:spTree>
    <p:extLst>
      <p:ext uri="{BB962C8B-B14F-4D97-AF65-F5344CB8AC3E}">
        <p14:creationId xmlns:p14="http://schemas.microsoft.com/office/powerpoint/2010/main" val="14108582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87F725-DF37-4EB8-A0FD-C02875FF3039}"/>
              </a:ext>
            </a:extLst>
          </p:cNvPr>
          <p:cNvSpPr>
            <a:spLocks noGrp="1"/>
          </p:cNvSpPr>
          <p:nvPr>
            <p:ph idx="1"/>
          </p:nvPr>
        </p:nvSpPr>
        <p:spPr>
          <a:xfrm>
            <a:off x="678730" y="387652"/>
            <a:ext cx="10675070" cy="6231290"/>
          </a:xfrm>
          <a:solidFill>
            <a:schemeClr val="tx2">
              <a:lumMod val="20000"/>
              <a:lumOff val="80000"/>
            </a:schemeClr>
          </a:solidFill>
        </p:spPr>
        <p:txBody>
          <a:bodyPr/>
          <a:lstStyle/>
          <a:p>
            <a:pPr marL="0" indent="0" algn="ctr" fontAlgn="t">
              <a:buNone/>
            </a:pPr>
            <a:r>
              <a:rPr lang="en-GB" sz="3200" b="1" i="1" dirty="0"/>
              <a:t>We aim to develop an enthusiastic, innovative learning community where our pupils feel important and empowered, enabling them all to have self-belief, confidence and high aspirations. that in turn enables them all to achieve high standards in their learning.</a:t>
            </a:r>
            <a:endParaRPr lang="en-GB" sz="3200" dirty="0"/>
          </a:p>
          <a:p>
            <a:pPr marL="0" indent="0" algn="ctr" fontAlgn="t">
              <a:buNone/>
            </a:pPr>
            <a:r>
              <a:rPr lang="en-GB" sz="3200" dirty="0"/>
              <a:t>We hold these aims as the key to success in securing literate and numerate children. </a:t>
            </a:r>
          </a:p>
          <a:p>
            <a:pPr marL="0" indent="0" algn="ctr" fontAlgn="t">
              <a:buNone/>
            </a:pPr>
            <a:r>
              <a:rPr lang="en-GB" sz="3200" dirty="0"/>
              <a:t>They will then be well equipped to meet the challenges in the next stage of their learning journey. </a:t>
            </a:r>
          </a:p>
          <a:p>
            <a:endParaRPr lang="en-GB" dirty="0"/>
          </a:p>
        </p:txBody>
      </p:sp>
      <p:pic>
        <p:nvPicPr>
          <p:cNvPr id="4" name="Picture 3">
            <a:extLst>
              <a:ext uri="{FF2B5EF4-FFF2-40B4-BE49-F238E27FC236}">
                <a16:creationId xmlns:a16="http://schemas.microsoft.com/office/drawing/2014/main" id="{04554901-0F95-4624-8773-6BBA8C3FFF83}"/>
              </a:ext>
            </a:extLst>
          </p:cNvPr>
          <p:cNvPicPr>
            <a:picLocks noChangeAspect="1"/>
          </p:cNvPicPr>
          <p:nvPr/>
        </p:nvPicPr>
        <p:blipFill>
          <a:blip r:embed="rId2"/>
          <a:stretch>
            <a:fillRect/>
          </a:stretch>
        </p:blipFill>
        <p:spPr>
          <a:xfrm>
            <a:off x="5178924" y="4619551"/>
            <a:ext cx="1834152" cy="1999391"/>
          </a:xfrm>
          <a:prstGeom prst="rect">
            <a:avLst/>
          </a:prstGeom>
        </p:spPr>
      </p:pic>
    </p:spTree>
    <p:extLst>
      <p:ext uri="{BB962C8B-B14F-4D97-AF65-F5344CB8AC3E}">
        <p14:creationId xmlns:p14="http://schemas.microsoft.com/office/powerpoint/2010/main" val="6218872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C16ED-DCD4-49DE-B29A-7986A275BA79}"/>
              </a:ext>
            </a:extLst>
          </p:cNvPr>
          <p:cNvSpPr>
            <a:spLocks noGrp="1"/>
          </p:cNvSpPr>
          <p:nvPr>
            <p:ph type="title"/>
          </p:nvPr>
        </p:nvSpPr>
        <p:spPr>
          <a:solidFill>
            <a:srgbClr val="00B0F0"/>
          </a:solidFill>
        </p:spPr>
        <p:txBody>
          <a:bodyPr>
            <a:normAutofit fontScale="90000"/>
          </a:bodyPr>
          <a:lstStyle/>
          <a:p>
            <a:pPr algn="ctr"/>
            <a:br>
              <a:rPr lang="en-GB" sz="8000" b="1" dirty="0"/>
            </a:br>
            <a:r>
              <a:rPr lang="en-GB" sz="8000" b="1" dirty="0"/>
              <a:t>Learning Together:</a:t>
            </a:r>
            <a:br>
              <a:rPr lang="en-GB" dirty="0"/>
            </a:br>
            <a:endParaRPr lang="en-GB" dirty="0"/>
          </a:p>
        </p:txBody>
      </p:sp>
      <p:sp>
        <p:nvSpPr>
          <p:cNvPr id="3" name="Content Placeholder 2">
            <a:extLst>
              <a:ext uri="{FF2B5EF4-FFF2-40B4-BE49-F238E27FC236}">
                <a16:creationId xmlns:a16="http://schemas.microsoft.com/office/drawing/2014/main" id="{47D1F4E2-75F3-4EFF-8F93-B49CAE1FE5F2}"/>
              </a:ext>
            </a:extLst>
          </p:cNvPr>
          <p:cNvSpPr>
            <a:spLocks noGrp="1"/>
          </p:cNvSpPr>
          <p:nvPr>
            <p:ph idx="1"/>
          </p:nvPr>
        </p:nvSpPr>
        <p:spPr>
          <a:xfrm>
            <a:off x="838200" y="1825625"/>
            <a:ext cx="10515600" cy="4667250"/>
          </a:xfrm>
          <a:solidFill>
            <a:schemeClr val="tx2">
              <a:lumMod val="20000"/>
              <a:lumOff val="80000"/>
            </a:schemeClr>
          </a:solidFill>
        </p:spPr>
        <p:txBody>
          <a:bodyPr>
            <a:normAutofit fontScale="85000" lnSpcReduction="20000"/>
          </a:bodyPr>
          <a:lstStyle/>
          <a:p>
            <a:pPr marL="0" indent="0" algn="ctr" fontAlgn="t">
              <a:buNone/>
            </a:pPr>
            <a:endParaRPr lang="en-GB" b="1" dirty="0"/>
          </a:p>
          <a:p>
            <a:pPr marL="0" indent="0" algn="ctr" fontAlgn="t">
              <a:buNone/>
            </a:pPr>
            <a:r>
              <a:rPr lang="en-GB" b="1" dirty="0"/>
              <a:t>We believe that every member of our school community is a learner - pupils, staff, parents and governors.</a:t>
            </a:r>
          </a:p>
          <a:p>
            <a:pPr marL="0" indent="0" algn="ctr" fontAlgn="t">
              <a:buNone/>
            </a:pPr>
            <a:r>
              <a:rPr lang="en-GB" b="1" dirty="0">
                <a:solidFill>
                  <a:schemeClr val="accent6"/>
                </a:solidFill>
              </a:rPr>
              <a:t>We invest in the most important and valuable resource in our school – our staff and promote their learning and development.</a:t>
            </a:r>
          </a:p>
          <a:p>
            <a:pPr marL="0" indent="0" algn="ctr" fontAlgn="t">
              <a:buNone/>
            </a:pPr>
            <a:r>
              <a:rPr lang="en-GB" b="1" dirty="0"/>
              <a:t> </a:t>
            </a:r>
            <a:r>
              <a:rPr lang="en-GB" dirty="0"/>
              <a:t>We work together to develop as a learning organisation to develop new skills, using information from research, other schools, businesses and the real world to build a culture for continuous improvement. </a:t>
            </a:r>
          </a:p>
          <a:p>
            <a:pPr marL="0" indent="0" fontAlgn="t">
              <a:buNone/>
            </a:pPr>
            <a:r>
              <a:rPr lang="en-GB" dirty="0"/>
              <a:t> </a:t>
            </a:r>
          </a:p>
          <a:p>
            <a:pPr marL="0" indent="0" algn="ctr" fontAlgn="t">
              <a:buNone/>
            </a:pPr>
            <a:r>
              <a:rPr lang="en-GB" b="1" dirty="0">
                <a:solidFill>
                  <a:srgbClr val="FF0000"/>
                </a:solidFill>
              </a:rPr>
              <a:t>We encourage innovation in the classroom and use a range of pedagogical teaching and learning methods.  </a:t>
            </a:r>
          </a:p>
          <a:p>
            <a:pPr marL="0" indent="0" algn="ctr" fontAlgn="t">
              <a:buNone/>
            </a:pPr>
            <a:r>
              <a:rPr lang="en-GB" dirty="0"/>
              <a:t>We share good practice and in collaboration with our cluster schools, our teachers are involved in trialling new methods of teaching based on research and look at how they can be implemented in our school.</a:t>
            </a:r>
          </a:p>
          <a:p>
            <a:endParaRPr lang="en-GB" dirty="0"/>
          </a:p>
        </p:txBody>
      </p:sp>
    </p:spTree>
    <p:extLst>
      <p:ext uri="{BB962C8B-B14F-4D97-AF65-F5344CB8AC3E}">
        <p14:creationId xmlns:p14="http://schemas.microsoft.com/office/powerpoint/2010/main" val="26619065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6" name="Title 1">
            <a:extLst>
              <a:ext uri="{FF2B5EF4-FFF2-40B4-BE49-F238E27FC236}">
                <a16:creationId xmlns:a16="http://schemas.microsoft.com/office/drawing/2014/main" id="{75AD5C6C-FD75-4FCE-8678-C71F4EB23849}"/>
              </a:ext>
            </a:extLst>
          </p:cNvPr>
          <p:cNvSpPr txBox="1">
            <a:spLocks/>
          </p:cNvSpPr>
          <p:nvPr/>
        </p:nvSpPr>
        <p:spPr>
          <a:xfrm>
            <a:off x="675992" y="120553"/>
            <a:ext cx="10515600" cy="1325563"/>
          </a:xfrm>
          <a:prstGeom prst="rect">
            <a:avLst/>
          </a:prstGeom>
          <a:solidFill>
            <a:schemeClr val="tx2">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What next?</a:t>
            </a:r>
            <a:endParaRPr lang="en-GB" dirty="0"/>
          </a:p>
        </p:txBody>
      </p:sp>
      <p:sp>
        <p:nvSpPr>
          <p:cNvPr id="129" name="Google Shape;129;p2"/>
          <p:cNvSpPr txBox="1">
            <a:spLocks noGrp="1"/>
          </p:cNvSpPr>
          <p:nvPr>
            <p:ph type="title"/>
          </p:nvPr>
        </p:nvSpPr>
        <p:spPr>
          <a:xfrm>
            <a:off x="231924" y="3038380"/>
            <a:ext cx="2453524"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200"/>
              <a:buFont typeface="Arial"/>
              <a:buNone/>
            </a:pPr>
            <a:r>
              <a:rPr lang="en-GB" sz="3200" b="1">
                <a:latin typeface="Arial"/>
                <a:ea typeface="Arial"/>
                <a:cs typeface="Arial"/>
                <a:sym typeface="Arial"/>
              </a:rPr>
              <a:t>Curriculum for Wales, Journey to 2022</a:t>
            </a:r>
            <a:endParaRPr/>
          </a:p>
        </p:txBody>
      </p:sp>
      <p:sp>
        <p:nvSpPr>
          <p:cNvPr id="130" name="Google Shape;130;p2"/>
          <p:cNvSpPr txBox="1">
            <a:spLocks noGrp="1"/>
          </p:cNvSpPr>
          <p:nvPr>
            <p:ph type="body" idx="1"/>
          </p:nvPr>
        </p:nvSpPr>
        <p:spPr>
          <a:xfrm>
            <a:off x="1697363" y="1525493"/>
            <a:ext cx="9017700" cy="435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endParaRPr/>
          </a:p>
          <a:p>
            <a:pPr marL="0" lvl="0" indent="0" algn="l" rtl="0">
              <a:lnSpc>
                <a:spcPct val="90000"/>
              </a:lnSpc>
              <a:spcBef>
                <a:spcPts val="1000"/>
              </a:spcBef>
              <a:spcAft>
                <a:spcPts val="0"/>
              </a:spcAft>
              <a:buClr>
                <a:schemeClr val="dk1"/>
              </a:buClr>
              <a:buSzPts val="2800"/>
              <a:buNone/>
            </a:pPr>
            <a:endParaRPr/>
          </a:p>
          <a:p>
            <a:pPr marL="228600" lvl="0" indent="-50800" algn="l" rtl="0">
              <a:lnSpc>
                <a:spcPct val="90000"/>
              </a:lnSpc>
              <a:spcBef>
                <a:spcPts val="1000"/>
              </a:spcBef>
              <a:spcAft>
                <a:spcPts val="0"/>
              </a:spcAft>
              <a:buClr>
                <a:schemeClr val="dk1"/>
              </a:buClr>
              <a:buSzPts val="2800"/>
              <a:buNone/>
            </a:pPr>
            <a:endParaRPr/>
          </a:p>
        </p:txBody>
      </p:sp>
      <p:grpSp>
        <p:nvGrpSpPr>
          <p:cNvPr id="131" name="Google Shape;131;p2"/>
          <p:cNvGrpSpPr/>
          <p:nvPr/>
        </p:nvGrpSpPr>
        <p:grpSpPr>
          <a:xfrm>
            <a:off x="2901434" y="669611"/>
            <a:ext cx="8757525" cy="3212308"/>
            <a:chOff x="318338" y="0"/>
            <a:chExt cx="8757525" cy="3212308"/>
          </a:xfrm>
        </p:grpSpPr>
        <p:sp>
          <p:nvSpPr>
            <p:cNvPr id="132" name="Google Shape;132;p2"/>
            <p:cNvSpPr/>
            <p:nvPr/>
          </p:nvSpPr>
          <p:spPr>
            <a:xfrm>
              <a:off x="704565" y="0"/>
              <a:ext cx="7985072" cy="3212308"/>
            </a:xfrm>
            <a:prstGeom prst="rightArrow">
              <a:avLst>
                <a:gd name="adj1" fmla="val 50000"/>
                <a:gd name="adj2" fmla="val 50000"/>
              </a:avLst>
            </a:prstGeom>
            <a:solidFill>
              <a:srgbClr val="D4E2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
            <p:cNvSpPr/>
            <p:nvPr/>
          </p:nvSpPr>
          <p:spPr>
            <a:xfrm>
              <a:off x="318338" y="963692"/>
              <a:ext cx="2818260" cy="1284923"/>
            </a:xfrm>
            <a:prstGeom prst="roundRect">
              <a:avLst>
                <a:gd name="adj" fmla="val 16667"/>
              </a:avLst>
            </a:prstGeom>
            <a:solidFill>
              <a:srgbClr val="659C4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
            <p:cNvSpPr txBox="1"/>
            <p:nvPr/>
          </p:nvSpPr>
          <p:spPr>
            <a:xfrm>
              <a:off x="381063" y="1026417"/>
              <a:ext cx="2692810" cy="1159473"/>
            </a:xfrm>
            <a:prstGeom prst="rect">
              <a:avLst/>
            </a:prstGeom>
            <a:noFill/>
            <a:ln>
              <a:noFill/>
            </a:ln>
          </p:spPr>
          <p:txBody>
            <a:bodyPr spcFirstLastPara="1" wrap="square" lIns="87625" tIns="87625" rIns="87625" bIns="87625" anchor="ctr" anchorCtr="0">
              <a:noAutofit/>
            </a:bodyPr>
            <a:lstStyle/>
            <a:p>
              <a:pPr marL="0" marR="0" lvl="0" indent="0" algn="ctr" rtl="0">
                <a:lnSpc>
                  <a:spcPct val="90000"/>
                </a:lnSpc>
                <a:spcBef>
                  <a:spcPts val="0"/>
                </a:spcBef>
                <a:spcAft>
                  <a:spcPts val="0"/>
                </a:spcAft>
                <a:buClr>
                  <a:schemeClr val="lt1"/>
                </a:buClr>
                <a:buSzPts val="2300"/>
                <a:buFont typeface="Calibri"/>
                <a:buNone/>
              </a:pPr>
              <a:r>
                <a:rPr lang="en-GB" sz="2300" b="0" i="0" u="none" strike="noStrike" cap="none">
                  <a:solidFill>
                    <a:schemeClr val="lt1"/>
                  </a:solidFill>
                  <a:latin typeface="Calibri"/>
                  <a:ea typeface="Calibri"/>
                  <a:cs typeface="Calibri"/>
                  <a:sym typeface="Calibri"/>
                </a:rPr>
                <a:t>Engagement</a:t>
              </a:r>
              <a:endParaRPr sz="2300" b="0" i="0" u="none" strike="noStrike" cap="none">
                <a:solidFill>
                  <a:schemeClr val="lt1"/>
                </a:solidFill>
                <a:latin typeface="Calibri"/>
                <a:ea typeface="Calibri"/>
                <a:cs typeface="Calibri"/>
                <a:sym typeface="Calibri"/>
              </a:endParaRPr>
            </a:p>
          </p:txBody>
        </p:sp>
        <p:sp>
          <p:nvSpPr>
            <p:cNvPr id="135" name="Google Shape;135;p2"/>
            <p:cNvSpPr/>
            <p:nvPr/>
          </p:nvSpPr>
          <p:spPr>
            <a:xfrm>
              <a:off x="3287971" y="963692"/>
              <a:ext cx="2818260" cy="1284923"/>
            </a:xfrm>
            <a:prstGeom prst="roundRect">
              <a:avLst>
                <a:gd name="adj" fmla="val 16667"/>
              </a:avLst>
            </a:prstGeom>
            <a:solidFill>
              <a:srgbClr val="85B76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2"/>
            <p:cNvSpPr txBox="1"/>
            <p:nvPr/>
          </p:nvSpPr>
          <p:spPr>
            <a:xfrm>
              <a:off x="3350696" y="1026417"/>
              <a:ext cx="2692810" cy="1159473"/>
            </a:xfrm>
            <a:prstGeom prst="rect">
              <a:avLst/>
            </a:prstGeom>
            <a:noFill/>
            <a:ln>
              <a:noFill/>
            </a:ln>
          </p:spPr>
          <p:txBody>
            <a:bodyPr spcFirstLastPara="1" wrap="square" lIns="87625" tIns="87625" rIns="87625" bIns="87625" anchor="ctr" anchorCtr="0">
              <a:noAutofit/>
            </a:bodyPr>
            <a:lstStyle/>
            <a:p>
              <a:pPr marL="0" marR="0" lvl="0" indent="0" algn="ctr" rtl="0">
                <a:lnSpc>
                  <a:spcPct val="90000"/>
                </a:lnSpc>
                <a:spcBef>
                  <a:spcPts val="0"/>
                </a:spcBef>
                <a:spcAft>
                  <a:spcPts val="0"/>
                </a:spcAft>
                <a:buClr>
                  <a:schemeClr val="lt1"/>
                </a:buClr>
                <a:buSzPts val="2300"/>
                <a:buFont typeface="Calibri"/>
                <a:buNone/>
              </a:pPr>
              <a:r>
                <a:rPr lang="en-GB" sz="2300" b="0" i="0" u="none" strike="noStrike" cap="none">
                  <a:solidFill>
                    <a:schemeClr val="lt1"/>
                  </a:solidFill>
                  <a:latin typeface="Calibri"/>
                  <a:ea typeface="Calibri"/>
                  <a:cs typeface="Calibri"/>
                  <a:sym typeface="Calibri"/>
                </a:rPr>
                <a:t>Designing, planning and trialing</a:t>
              </a:r>
              <a:endParaRPr sz="2300" b="0" i="0" u="none" strike="noStrike" cap="none">
                <a:solidFill>
                  <a:schemeClr val="lt1"/>
                </a:solidFill>
                <a:latin typeface="Calibri"/>
                <a:ea typeface="Calibri"/>
                <a:cs typeface="Calibri"/>
                <a:sym typeface="Calibri"/>
              </a:endParaRPr>
            </a:p>
          </p:txBody>
        </p:sp>
        <p:sp>
          <p:nvSpPr>
            <p:cNvPr id="137" name="Google Shape;137;p2"/>
            <p:cNvSpPr/>
            <p:nvPr/>
          </p:nvSpPr>
          <p:spPr>
            <a:xfrm>
              <a:off x="6257603" y="963692"/>
              <a:ext cx="2818260" cy="1284923"/>
            </a:xfrm>
            <a:prstGeom prst="roundRect">
              <a:avLst>
                <a:gd name="adj" fmla="val 16667"/>
              </a:avLst>
            </a:prstGeom>
            <a:solidFill>
              <a:srgbClr val="ABC99E"/>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2"/>
            <p:cNvSpPr txBox="1"/>
            <p:nvPr/>
          </p:nvSpPr>
          <p:spPr>
            <a:xfrm>
              <a:off x="6320328" y="1026417"/>
              <a:ext cx="2692810" cy="1159473"/>
            </a:xfrm>
            <a:prstGeom prst="rect">
              <a:avLst/>
            </a:prstGeom>
            <a:noFill/>
            <a:ln>
              <a:noFill/>
            </a:ln>
          </p:spPr>
          <p:txBody>
            <a:bodyPr spcFirstLastPara="1" wrap="square" lIns="87625" tIns="87625" rIns="87625" bIns="87625" anchor="ctr" anchorCtr="0">
              <a:noAutofit/>
            </a:bodyPr>
            <a:lstStyle/>
            <a:p>
              <a:pPr marL="0" marR="0" lvl="0" indent="0" algn="ctr" rtl="0">
                <a:lnSpc>
                  <a:spcPct val="90000"/>
                </a:lnSpc>
                <a:spcBef>
                  <a:spcPts val="0"/>
                </a:spcBef>
                <a:spcAft>
                  <a:spcPts val="0"/>
                </a:spcAft>
                <a:buClr>
                  <a:schemeClr val="lt1"/>
                </a:buClr>
                <a:buSzPts val="2300"/>
                <a:buFont typeface="Calibri"/>
                <a:buNone/>
              </a:pPr>
              <a:r>
                <a:rPr lang="en-GB" sz="2300" b="0" i="0" u="none" strike="noStrike" cap="none">
                  <a:solidFill>
                    <a:schemeClr val="lt1"/>
                  </a:solidFill>
                  <a:latin typeface="Calibri"/>
                  <a:ea typeface="Calibri"/>
                  <a:cs typeface="Calibri"/>
                  <a:sym typeface="Calibri"/>
                </a:rPr>
                <a:t> Evaluating and preparing for first teaching</a:t>
              </a:r>
              <a:endParaRPr sz="2300" b="0" i="0" u="none" strike="noStrike" cap="none">
                <a:solidFill>
                  <a:schemeClr val="lt1"/>
                </a:solidFill>
                <a:latin typeface="Calibri"/>
                <a:ea typeface="Calibri"/>
                <a:cs typeface="Calibri"/>
                <a:sym typeface="Calibri"/>
              </a:endParaRPr>
            </a:p>
          </p:txBody>
        </p:sp>
      </p:grpSp>
      <p:sp>
        <p:nvSpPr>
          <p:cNvPr id="139" name="Google Shape;139;p2"/>
          <p:cNvSpPr/>
          <p:nvPr/>
        </p:nvSpPr>
        <p:spPr>
          <a:xfrm>
            <a:off x="3123372" y="5191414"/>
            <a:ext cx="8840299" cy="1131608"/>
          </a:xfrm>
          <a:prstGeom prst="rightArrow">
            <a:avLst>
              <a:gd name="adj1" fmla="val 50000"/>
              <a:gd name="adj2" fmla="val 50000"/>
            </a:avLst>
          </a:prstGeom>
          <a:solidFill>
            <a:srgbClr val="A8D08C"/>
          </a:solidFill>
          <a:ln w="12700" cap="flat" cmpd="sng">
            <a:solidFill>
              <a:srgbClr val="4472C4"/>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0" i="0" u="none" strike="noStrike" cap="none">
                <a:solidFill>
                  <a:srgbClr val="000000"/>
                </a:solidFill>
                <a:latin typeface="Calibri"/>
                <a:ea typeface="Calibri"/>
                <a:cs typeface="Calibri"/>
                <a:sym typeface="Calibri"/>
              </a:rPr>
              <a:t>Effective Leadership of Change  </a:t>
            </a:r>
            <a:endParaRPr/>
          </a:p>
        </p:txBody>
      </p:sp>
      <p:sp>
        <p:nvSpPr>
          <p:cNvPr id="140" name="Google Shape;140;p2"/>
          <p:cNvSpPr/>
          <p:nvPr/>
        </p:nvSpPr>
        <p:spPr>
          <a:xfrm>
            <a:off x="2945945" y="3744394"/>
            <a:ext cx="2747361" cy="1460139"/>
          </a:xfrm>
          <a:prstGeom prst="roundRect">
            <a:avLst>
              <a:gd name="adj" fmla="val 16667"/>
            </a:avLst>
          </a:prstGeom>
          <a:solidFill>
            <a:srgbClr val="A8D08C"/>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0" i="0" u="none" strike="noStrike" cap="none">
                <a:solidFill>
                  <a:srgbClr val="000000"/>
                </a:solidFill>
                <a:latin typeface="Calibri"/>
                <a:ea typeface="Calibri"/>
                <a:cs typeface="Calibri"/>
                <a:sym typeface="Calibri"/>
              </a:rPr>
              <a:t>Vision</a:t>
            </a:r>
            <a:endParaRPr/>
          </a:p>
          <a:p>
            <a:pPr marL="0" marR="0" lvl="0" indent="0" algn="ctr" rtl="0">
              <a:spcBef>
                <a:spcPts val="0"/>
              </a:spcBef>
              <a:spcAft>
                <a:spcPts val="0"/>
              </a:spcAft>
              <a:buNone/>
            </a:pPr>
            <a:r>
              <a:rPr lang="en-GB" sz="1800" b="0" i="0" u="none" strike="noStrike" cap="none">
                <a:solidFill>
                  <a:srgbClr val="000000"/>
                </a:solidFill>
                <a:latin typeface="Calibri"/>
                <a:ea typeface="Calibri"/>
                <a:cs typeface="Calibri"/>
                <a:sym typeface="Calibri"/>
              </a:rPr>
              <a:t>Understanding the model</a:t>
            </a:r>
            <a:endParaRPr/>
          </a:p>
          <a:p>
            <a:pPr marL="0" marR="0" lvl="0" indent="0" algn="ctr" rtl="0">
              <a:spcBef>
                <a:spcPts val="0"/>
              </a:spcBef>
              <a:spcAft>
                <a:spcPts val="0"/>
              </a:spcAft>
              <a:buNone/>
            </a:pPr>
            <a:r>
              <a:rPr lang="en-GB" sz="1800" b="0" i="0" u="none" strike="noStrike" cap="none">
                <a:solidFill>
                  <a:srgbClr val="000000"/>
                </a:solidFill>
                <a:latin typeface="Calibri"/>
                <a:ea typeface="Calibri"/>
                <a:cs typeface="Calibri"/>
                <a:sym typeface="Calibri"/>
              </a:rPr>
              <a:t>Leading pedagogy</a:t>
            </a:r>
            <a:endParaRPr/>
          </a:p>
          <a:p>
            <a:pPr marL="0" marR="0" lvl="0" indent="0" algn="ctr" rtl="0">
              <a:spcBef>
                <a:spcPts val="0"/>
              </a:spcBef>
              <a:spcAft>
                <a:spcPts val="0"/>
              </a:spcAft>
              <a:buNone/>
            </a:pPr>
            <a:r>
              <a:rPr lang="en-GB" sz="1800" b="0" i="0" u="none" strike="noStrike" cap="none">
                <a:solidFill>
                  <a:srgbClr val="000000"/>
                </a:solidFill>
                <a:latin typeface="Calibri"/>
                <a:ea typeface="Calibri"/>
                <a:cs typeface="Calibri"/>
                <a:sym typeface="Calibri"/>
              </a:rPr>
              <a:t>Time and space for PL</a:t>
            </a:r>
            <a:endParaRPr/>
          </a:p>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141" name="Google Shape;141;p2"/>
          <p:cNvSpPr/>
          <p:nvPr/>
        </p:nvSpPr>
        <p:spPr>
          <a:xfrm>
            <a:off x="5678752" y="3744395"/>
            <a:ext cx="2758439" cy="1460140"/>
          </a:xfrm>
          <a:prstGeom prst="roundRect">
            <a:avLst>
              <a:gd name="adj" fmla="val 16667"/>
            </a:avLst>
          </a:prstGeom>
          <a:solidFill>
            <a:srgbClr val="A8D08C"/>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0" i="0" u="none" strike="noStrike" cap="none">
                <a:solidFill>
                  <a:srgbClr val="000000"/>
                </a:solidFill>
                <a:latin typeface="Calibri"/>
                <a:ea typeface="Calibri"/>
                <a:cs typeface="Calibri"/>
                <a:sym typeface="Calibri"/>
              </a:rPr>
              <a:t>1) The curriculum for Wales model</a:t>
            </a:r>
            <a:endParaRPr/>
          </a:p>
          <a:p>
            <a:pPr marL="0" marR="0" lvl="0" indent="0" algn="ctr" rtl="0">
              <a:spcBef>
                <a:spcPts val="0"/>
              </a:spcBef>
              <a:spcAft>
                <a:spcPts val="0"/>
              </a:spcAft>
              <a:buNone/>
            </a:pPr>
            <a:r>
              <a:rPr lang="en-GB" sz="1400" b="0" i="0" u="none" strike="noStrike" cap="none">
                <a:solidFill>
                  <a:srgbClr val="000000"/>
                </a:solidFill>
                <a:latin typeface="Calibri"/>
                <a:ea typeface="Calibri"/>
                <a:cs typeface="Calibri"/>
                <a:sym typeface="Calibri"/>
              </a:rPr>
              <a:t>2) Models of curriculum development</a:t>
            </a:r>
            <a:endParaRPr/>
          </a:p>
          <a:p>
            <a:pPr marL="0" marR="0" lvl="0" indent="0" algn="ctr" rtl="0">
              <a:spcBef>
                <a:spcPts val="0"/>
              </a:spcBef>
              <a:spcAft>
                <a:spcPts val="0"/>
              </a:spcAft>
              <a:buNone/>
            </a:pPr>
            <a:r>
              <a:rPr lang="en-GB" sz="1400" b="0" i="0" u="none" strike="noStrike" cap="none">
                <a:solidFill>
                  <a:srgbClr val="000000"/>
                </a:solidFill>
                <a:latin typeface="Calibri"/>
                <a:ea typeface="Calibri"/>
                <a:cs typeface="Calibri"/>
                <a:sym typeface="Calibri"/>
              </a:rPr>
              <a:t>3) AoLE Design Considerations and Professional Learning</a:t>
            </a:r>
            <a:endParaRPr/>
          </a:p>
          <a:p>
            <a:pPr marL="0" marR="0" lvl="0" indent="0" algn="ctr" rtl="0">
              <a:spcBef>
                <a:spcPts val="0"/>
              </a:spcBef>
              <a:spcAft>
                <a:spcPts val="0"/>
              </a:spcAft>
              <a:buNone/>
            </a:pPr>
            <a:r>
              <a:rPr lang="en-GB" sz="1400" b="0" i="0" u="none" strike="noStrike" cap="none">
                <a:solidFill>
                  <a:srgbClr val="000000"/>
                </a:solidFill>
                <a:latin typeface="Calibri"/>
                <a:ea typeface="Calibri"/>
                <a:cs typeface="Calibri"/>
                <a:sym typeface="Calibri"/>
              </a:rPr>
              <a:t>4) Progression and Assessment </a:t>
            </a:r>
            <a:endParaRPr/>
          </a:p>
        </p:txBody>
      </p:sp>
      <p:sp>
        <p:nvSpPr>
          <p:cNvPr id="142" name="Google Shape;142;p2"/>
          <p:cNvSpPr/>
          <p:nvPr/>
        </p:nvSpPr>
        <p:spPr>
          <a:xfrm>
            <a:off x="8484299" y="3744396"/>
            <a:ext cx="2791674" cy="1460140"/>
          </a:xfrm>
          <a:prstGeom prst="roundRect">
            <a:avLst>
              <a:gd name="adj" fmla="val 16667"/>
            </a:avLst>
          </a:prstGeom>
          <a:solidFill>
            <a:srgbClr val="A8D08C"/>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0" i="0" u="none" strike="noStrike" cap="none">
                <a:solidFill>
                  <a:srgbClr val="000000"/>
                </a:solidFill>
                <a:latin typeface="Calibri"/>
                <a:ea typeface="Calibri"/>
                <a:cs typeface="Calibri"/>
                <a:sym typeface="Calibri"/>
              </a:rPr>
              <a:t>Culture of research and enquiry </a:t>
            </a:r>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2291</TotalTime>
  <Words>2263</Words>
  <Application>Microsoft Office PowerPoint</Application>
  <PresentationFormat>Widescreen</PresentationFormat>
  <Paragraphs>131</Paragraphs>
  <Slides>28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Bradley Hand ITC</vt:lpstr>
      <vt:lpstr>Calibri</vt:lpstr>
      <vt:lpstr>Calibri Light</vt:lpstr>
      <vt:lpstr>Office Theme</vt:lpstr>
      <vt:lpstr>PowerPoint Presentation</vt:lpstr>
      <vt:lpstr>What is curriculum?</vt:lpstr>
      <vt:lpstr>What does curriculum mean to us?</vt:lpstr>
      <vt:lpstr>How have we put our vision together? </vt:lpstr>
      <vt:lpstr>Getting more out by putting less in!</vt:lpstr>
      <vt:lpstr>PowerPoint Presentation</vt:lpstr>
      <vt:lpstr>A vision for Pentrebane</vt:lpstr>
      <vt:lpstr>PowerPoint Presentation</vt:lpstr>
      <vt:lpstr>PowerPoint Presentation</vt:lpstr>
      <vt:lpstr>PowerPoint Presentation</vt:lpstr>
      <vt:lpstr> "A curriculum for Wales - A curriculum for Life" </vt:lpstr>
      <vt:lpstr>PowerPoint Presentation</vt:lpstr>
      <vt:lpstr>PowerPoint Presentation</vt:lpstr>
      <vt:lpstr>PowerPoint Presentation</vt:lpstr>
      <vt:lpstr>PowerPoint Presentation</vt:lpstr>
      <vt:lpstr>PowerPoint Presentation</vt:lpstr>
      <vt:lpstr> We understand the importance of promoting health and happiness, not just academic achievement.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Learning Together: </vt:lpstr>
      <vt:lpstr>Curriculum for Wales, Journey to 2022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 Payne</dc:creator>
  <cp:lastModifiedBy>Sheena Duggan</cp:lastModifiedBy>
  <cp:revision>52</cp:revision>
  <dcterms:created xsi:type="dcterms:W3CDTF">2021-05-18T08:50:41Z</dcterms:created>
  <dcterms:modified xsi:type="dcterms:W3CDTF">2022-06-23T17:53:17Z</dcterms:modified>
</cp:coreProperties>
</file>